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5" r:id="rId18"/>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3" autoAdjust="0"/>
    <p:restoredTop sz="94598" autoAdjust="0"/>
  </p:normalViewPr>
  <p:slideViewPr>
    <p:cSldViewPr snapToGrid="0" snapToObjects="1">
      <p:cViewPr varScale="1">
        <p:scale>
          <a:sx n="73" d="100"/>
          <a:sy n="73" d="100"/>
        </p:scale>
        <p:origin x="-122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56" d="100"/>
          <a:sy n="56" d="100"/>
        </p:scale>
        <p:origin x="-1812" y="-84"/>
      </p:cViewPr>
      <p:guideLst>
        <p:guide orient="horz" pos="2880"/>
        <p:guide pos="2160"/>
      </p:guideLst>
    </p:cSldViewPr>
  </p:notesViewPr>
  <p:gridSpacing cx="73737788" cy="7373778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F1F75EF-4A5E-4056-8BBC-33C20F527782}" type="datetimeFigureOut">
              <a:rPr lang="fr-FR"/>
              <a:pPr>
                <a:defRPr/>
              </a:pPr>
              <a:t>01/12/2019</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dirty="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1BF69E2-7D81-475B-81FE-4AEB4BD465BD}" type="slidenum">
              <a:rPr lang="fr-FR" altLang="fr-FR"/>
              <a:pPr/>
              <a:t>‹N°›</a:t>
            </a:fld>
            <a:endParaRPr lang="fr-FR" altLang="fr-FR" dirty="0"/>
          </a:p>
        </p:txBody>
      </p:sp>
    </p:spTree>
    <p:extLst>
      <p:ext uri="{BB962C8B-B14F-4D97-AF65-F5344CB8AC3E}">
        <p14:creationId xmlns:p14="http://schemas.microsoft.com/office/powerpoint/2010/main" xmlns="" val="15659521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ED15F6E-13CA-478A-AC4C-5786071B75EA}" type="slidenum">
              <a:rPr lang="fr-FR" altLang="fr-FR" sz="1100">
                <a:solidFill>
                  <a:srgbClr val="000000"/>
                </a:solidFill>
                <a:latin typeface="Times New Roman" panose="02020603050405020304" pitchFamily="18" charset="0"/>
              </a:rPr>
              <a:pPr eaLnBrk="1" hangingPunct="1"/>
              <a:t>1</a:t>
            </a:fld>
            <a:endParaRPr lang="fr-FR" altLang="fr-FR" sz="1100" dirty="0">
              <a:solidFill>
                <a:srgbClr val="000000"/>
              </a:solidFill>
              <a:latin typeface="Times New Roman" panose="02020603050405020304" pitchFamily="18" charset="0"/>
            </a:endParaRPr>
          </a:p>
        </p:txBody>
      </p:sp>
      <p:sp>
        <p:nvSpPr>
          <p:cNvPr id="27651" name="Rectangle 2"/>
          <p:cNvSpPr>
            <a:spLocks noGrp="1" noRot="1" noChangeAspect="1" noChangeArrowheads="1" noTextEdit="1"/>
          </p:cNvSpPr>
          <p:nvPr>
            <p:ph type="sldImg"/>
          </p:nvPr>
        </p:nvSpPr>
        <p:spPr bwMode="auto">
          <a:xfrm>
            <a:off x="1141413" y="685800"/>
            <a:ext cx="4575175" cy="34321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2" name="Rectangle 3"/>
          <p:cNvSpPr>
            <a:spLocks noGrp="1" noChangeArrowheads="1"/>
          </p:cNvSpPr>
          <p:nvPr>
            <p:ph type="body" idx="1"/>
          </p:nvPr>
        </p:nvSpPr>
        <p:spPr bwMode="auto">
          <a:xfrm>
            <a:off x="687388" y="4343400"/>
            <a:ext cx="5483225"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Tree>
    <p:extLst>
      <p:ext uri="{BB962C8B-B14F-4D97-AF65-F5344CB8AC3E}">
        <p14:creationId xmlns:p14="http://schemas.microsoft.com/office/powerpoint/2010/main" xmlns="" val="758497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xfrm>
            <a:off x="1508125" y="1203325"/>
            <a:ext cx="4332288" cy="32480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29700"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1FE416-9CF5-4FBA-B83A-F9AA946AF1DC}" type="slidenum">
              <a:rPr lang="fr-FR" altLang="fr-FR">
                <a:solidFill>
                  <a:srgbClr val="000000"/>
                </a:solidFill>
                <a:latin typeface="Calibri" panose="020F0502020204030204" pitchFamily="34" charset="0"/>
              </a:rPr>
              <a:pPr eaLnBrk="1" hangingPunct="1"/>
              <a:t>13</a:t>
            </a:fld>
            <a:endParaRPr lang="fr-FR" altLang="fr-FR" dirty="0">
              <a:solidFill>
                <a:srgbClr val="000000"/>
              </a:solidFill>
              <a:latin typeface="Calibri" panose="020F0502020204030204" pitchFamily="34" charset="0"/>
            </a:endParaRPr>
          </a:p>
        </p:txBody>
      </p:sp>
      <p:sp>
        <p:nvSpPr>
          <p:cNvPr id="29701" name="Espace réservé du pied de page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s-ES" dirty="0" smtClean="0">
                <a:solidFill>
                  <a:srgbClr val="000000"/>
                </a:solidFill>
              </a:rPr>
              <a:t>Club Marmara Pueblo Andaluz I Andalousie</a:t>
            </a:r>
            <a:endParaRPr lang="fr-FR" dirty="0" smtClean="0">
              <a:solidFill>
                <a:srgbClr val="000000"/>
              </a:solidFill>
            </a:endParaRPr>
          </a:p>
        </p:txBody>
      </p:sp>
    </p:spTree>
    <p:extLst>
      <p:ext uri="{BB962C8B-B14F-4D97-AF65-F5344CB8AC3E}">
        <p14:creationId xmlns:p14="http://schemas.microsoft.com/office/powerpoint/2010/main" xmlns="" val="103485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a:lstStyle>
            <a:lvl1pPr defTabSz="954088" eaLnBrk="0" hangingPunct="0">
              <a:defRPr>
                <a:solidFill>
                  <a:schemeClr val="tx1"/>
                </a:solidFill>
                <a:latin typeface="Arial" panose="020B0604020202020204" pitchFamily="34" charset="0"/>
                <a:cs typeface="Arial" panose="020B0604020202020204" pitchFamily="34" charset="0"/>
              </a:defRPr>
            </a:lvl1pPr>
            <a:lvl2pPr marL="742950" indent="-285750" defTabSz="954088" eaLnBrk="0" hangingPunct="0">
              <a:defRPr>
                <a:solidFill>
                  <a:schemeClr val="tx1"/>
                </a:solidFill>
                <a:latin typeface="Arial" panose="020B0604020202020204" pitchFamily="34" charset="0"/>
                <a:cs typeface="Arial" panose="020B0604020202020204" pitchFamily="34" charset="0"/>
              </a:defRPr>
            </a:lvl2pPr>
            <a:lvl3pPr marL="1143000" indent="-228600" defTabSz="954088" eaLnBrk="0" hangingPunct="0">
              <a:defRPr>
                <a:solidFill>
                  <a:schemeClr val="tx1"/>
                </a:solidFill>
                <a:latin typeface="Arial" panose="020B0604020202020204" pitchFamily="34" charset="0"/>
                <a:cs typeface="Arial" panose="020B0604020202020204" pitchFamily="34" charset="0"/>
              </a:defRPr>
            </a:lvl3pPr>
            <a:lvl4pPr marL="1600200" indent="-228600" defTabSz="954088" eaLnBrk="0" hangingPunct="0">
              <a:defRPr>
                <a:solidFill>
                  <a:schemeClr val="tx1"/>
                </a:solidFill>
                <a:latin typeface="Arial" panose="020B0604020202020204" pitchFamily="34" charset="0"/>
                <a:cs typeface="Arial" panose="020B0604020202020204" pitchFamily="34" charset="0"/>
              </a:defRPr>
            </a:lvl4pPr>
            <a:lvl5pPr marL="2057400" indent="-228600" defTabSz="954088" eaLnBrk="0" hangingPunct="0">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F534C1-5A1C-4952-9B7C-4A4930BA647B}" type="slidenum">
              <a:rPr lang="fr-FR" altLang="fr-FR">
                <a:solidFill>
                  <a:srgbClr val="000000"/>
                </a:solidFill>
                <a:latin typeface="Times New Roman" panose="02020603050405020304" pitchFamily="18" charset="0"/>
              </a:rPr>
              <a:pPr eaLnBrk="1" hangingPunct="1"/>
              <a:t>14</a:t>
            </a:fld>
            <a:endParaRPr lang="fr-FR" altLang="fr-FR" dirty="0">
              <a:solidFill>
                <a:srgbClr val="000000"/>
              </a:solidFill>
              <a:latin typeface="Times New Roman" panose="02020603050405020304" pitchFamily="18" charset="0"/>
            </a:endParaRPr>
          </a:p>
        </p:txBody>
      </p:sp>
      <p:sp>
        <p:nvSpPr>
          <p:cNvPr id="30723" name="Rectangle 2"/>
          <p:cNvSpPr>
            <a:spLocks noGrp="1" noRot="1" noChangeAspect="1" noChangeArrowheads="1" noTextEdit="1"/>
          </p:cNvSpPr>
          <p:nvPr>
            <p:ph type="sldImg"/>
          </p:nvPr>
        </p:nvSpPr>
        <p:spPr bwMode="auto">
          <a:xfrm>
            <a:off x="1304925" y="733425"/>
            <a:ext cx="4900613" cy="36750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4" name="Rectangle 3"/>
          <p:cNvSpPr>
            <a:spLocks noGrp="1" noChangeArrowheads="1"/>
          </p:cNvSpPr>
          <p:nvPr>
            <p:ph type="body" idx="1"/>
          </p:nvPr>
        </p:nvSpPr>
        <p:spPr bwMode="auto">
          <a:xfrm>
            <a:off x="750888" y="4649788"/>
            <a:ext cx="6010275" cy="44005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Tree>
    <p:extLst>
      <p:ext uri="{BB962C8B-B14F-4D97-AF65-F5344CB8AC3E}">
        <p14:creationId xmlns:p14="http://schemas.microsoft.com/office/powerpoint/2010/main" xmlns="" val="3896316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3E581D2A-A6F9-4E2F-AB25-9E9AD1E1F2FE}" type="datetimeFigureOut">
              <a:rPr lang="fr-FR"/>
              <a:pPr>
                <a:defRPr/>
              </a:pPr>
              <a:t>01/12/2019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fld id="{47244014-37C3-4B1A-B58C-69872EBC971F}" type="slidenum">
              <a:rPr lang="fr-FR" altLang="fr-FR"/>
              <a:pPr/>
              <a:t>‹N°›</a:t>
            </a:fld>
            <a:endParaRPr lang="fr-FR" altLang="fr-FR" dirty="0"/>
          </a:p>
        </p:txBody>
      </p:sp>
    </p:spTree>
    <p:extLst>
      <p:ext uri="{BB962C8B-B14F-4D97-AF65-F5344CB8AC3E}">
        <p14:creationId xmlns:p14="http://schemas.microsoft.com/office/powerpoint/2010/main" xmlns="" val="2453597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5318549-9698-44F7-80AB-C479691685E2}" type="datetimeFigureOut">
              <a:rPr lang="fr-FR"/>
              <a:pPr>
                <a:defRPr/>
              </a:pPr>
              <a:t>01/12/2019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fld id="{E62D91A5-4B1A-4329-93AF-652DB9F01CD6}" type="slidenum">
              <a:rPr lang="fr-FR" altLang="fr-FR"/>
              <a:pPr/>
              <a:t>‹N°›</a:t>
            </a:fld>
            <a:endParaRPr lang="fr-FR" altLang="fr-FR" dirty="0"/>
          </a:p>
        </p:txBody>
      </p:sp>
    </p:spTree>
    <p:extLst>
      <p:ext uri="{BB962C8B-B14F-4D97-AF65-F5344CB8AC3E}">
        <p14:creationId xmlns:p14="http://schemas.microsoft.com/office/powerpoint/2010/main" xmlns="" val="4007704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E88C1B3-A63D-4B0D-BDF9-1D55493B9515}" type="datetimeFigureOut">
              <a:rPr lang="fr-FR"/>
              <a:pPr>
                <a:defRPr/>
              </a:pPr>
              <a:t>01/12/2019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fld id="{C5A98FAF-331B-421C-A71E-BE41BBE17EE1}" type="slidenum">
              <a:rPr lang="fr-FR" altLang="fr-FR"/>
              <a:pPr/>
              <a:t>‹N°›</a:t>
            </a:fld>
            <a:endParaRPr lang="fr-FR" altLang="fr-FR" dirty="0"/>
          </a:p>
        </p:txBody>
      </p:sp>
    </p:spTree>
    <p:extLst>
      <p:ext uri="{BB962C8B-B14F-4D97-AF65-F5344CB8AC3E}">
        <p14:creationId xmlns:p14="http://schemas.microsoft.com/office/powerpoint/2010/main" xmlns="" val="155959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u">
    <p:spTree>
      <p:nvGrpSpPr>
        <p:cNvPr id="1" name=""/>
        <p:cNvGrpSpPr/>
        <p:nvPr/>
      </p:nvGrpSpPr>
      <p:grpSpPr>
        <a:xfrm>
          <a:off x="0" y="0"/>
          <a:ext cx="0" cy="0"/>
          <a:chOff x="0" y="0"/>
          <a:chExt cx="0" cy="0"/>
        </a:xfrm>
      </p:grpSpPr>
      <p:sp>
        <p:nvSpPr>
          <p:cNvPr id="2" name="Espace réservé du pied de page 3"/>
          <p:cNvSpPr>
            <a:spLocks noGrp="1"/>
          </p:cNvSpPr>
          <p:nvPr>
            <p:ph type="ftr" sz="quarter" idx="10"/>
          </p:nvPr>
        </p:nvSpPr>
        <p:spPr/>
        <p:txBody>
          <a:bodyPr/>
          <a:lstStyle>
            <a:lvl1pPr>
              <a:defRPr/>
            </a:lvl1pPr>
          </a:lstStyle>
          <a:p>
            <a:pPr>
              <a:defRPr/>
            </a:pPr>
            <a:endParaRPr lang="fr-FR" dirty="0"/>
          </a:p>
        </p:txBody>
      </p:sp>
      <p:sp>
        <p:nvSpPr>
          <p:cNvPr id="3" name="Espace réservé du numéro de diapositive 4"/>
          <p:cNvSpPr>
            <a:spLocks noGrp="1"/>
          </p:cNvSpPr>
          <p:nvPr>
            <p:ph type="sldNum" sz="quarter" idx="11"/>
          </p:nvPr>
        </p:nvSpPr>
        <p:spPr>
          <a:xfrm>
            <a:off x="84138" y="5946775"/>
            <a:ext cx="587375" cy="885825"/>
          </a:xfrm>
        </p:spPr>
        <p:txBody>
          <a:bodyPr/>
          <a:lstStyle>
            <a:lvl1pPr>
              <a:defRPr/>
            </a:lvl1pPr>
          </a:lstStyle>
          <a:p>
            <a:fld id="{DCCF57EB-7400-4238-BF7F-3FB8832274EA}" type="slidenum">
              <a:rPr lang="fr-FR" altLang="fr-FR"/>
              <a:pPr/>
              <a:t>‹N°›</a:t>
            </a:fld>
            <a:endParaRPr lang="fr-FR" altLang="fr-FR" dirty="0"/>
          </a:p>
        </p:txBody>
      </p:sp>
    </p:spTree>
    <p:extLst>
      <p:ext uri="{BB962C8B-B14F-4D97-AF65-F5344CB8AC3E}">
        <p14:creationId xmlns:p14="http://schemas.microsoft.com/office/powerpoint/2010/main" xmlns="" val="1352900943"/>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914400" y="762000"/>
            <a:ext cx="8001000" cy="1143000"/>
          </a:xfrm>
        </p:spPr>
        <p:txBody>
          <a:bodyPr/>
          <a:lstStyle/>
          <a:p>
            <a:r>
              <a:rPr lang="fr-FR"/>
              <a:t>Modifiez le style du titre</a:t>
            </a:r>
          </a:p>
        </p:txBody>
      </p:sp>
      <p:sp>
        <p:nvSpPr>
          <p:cNvPr id="3" name="Espace réservé de la date 3"/>
          <p:cNvSpPr>
            <a:spLocks noGrp="1" noChangeArrowheads="1"/>
          </p:cNvSpPr>
          <p:nvPr>
            <p:ph type="dt" sz="half" idx="10"/>
          </p:nvPr>
        </p:nvSpPr>
        <p:spPr/>
        <p:txBody>
          <a:bodyPr wrap="square" numCol="1" anchorCtr="0" compatLnSpc="1">
            <a:prstTxWarp prst="textNoShape">
              <a:avLst/>
            </a:prstTxWarp>
          </a:bodyPr>
          <a:lstStyle>
            <a:lvl1pPr fontAlgn="base">
              <a:spcBef>
                <a:spcPct val="0"/>
              </a:spcBef>
              <a:spcAft>
                <a:spcPct val="0"/>
              </a:spcAft>
              <a:defRPr sz="2400" smtClean="0">
                <a:solidFill>
                  <a:srgbClr val="898989"/>
                </a:solidFill>
                <a:latin typeface="Arial" pitchFamily="34" charset="0"/>
              </a:defRPr>
            </a:lvl1pPr>
          </a:lstStyle>
          <a:p>
            <a:pPr>
              <a:defRPr/>
            </a:pPr>
            <a:endParaRPr lang="fr-FR" dirty="0"/>
          </a:p>
        </p:txBody>
      </p:sp>
      <p:sp>
        <p:nvSpPr>
          <p:cNvPr id="4" name="Espace réservé du pied de page 4"/>
          <p:cNvSpPr>
            <a:spLocks noGrp="1" noChangeArrowheads="1"/>
          </p:cNvSpPr>
          <p:nvPr>
            <p:ph type="ftr" sz="quarter" idx="11"/>
          </p:nvPr>
        </p:nvSpPr>
        <p:spPr/>
        <p:txBody>
          <a:bodyPr wrap="square" numCol="1" anchorCtr="0" compatLnSpc="1">
            <a:prstTxWarp prst="textNoShape">
              <a:avLst/>
            </a:prstTxWarp>
          </a:bodyPr>
          <a:lstStyle>
            <a:lvl1pPr fontAlgn="base">
              <a:spcBef>
                <a:spcPct val="0"/>
              </a:spcBef>
              <a:spcAft>
                <a:spcPct val="0"/>
              </a:spcAft>
              <a:defRPr sz="2400" smtClean="0">
                <a:solidFill>
                  <a:srgbClr val="898989"/>
                </a:solidFill>
                <a:latin typeface="Arial" pitchFamily="34" charset="0"/>
              </a:defRPr>
            </a:lvl1pPr>
          </a:lstStyle>
          <a:p>
            <a:pPr>
              <a:defRPr/>
            </a:pPr>
            <a:endParaRPr lang="fr-FR" dirty="0"/>
          </a:p>
        </p:txBody>
      </p:sp>
      <p:sp>
        <p:nvSpPr>
          <p:cNvPr id="5" name="Espace réservé du numéro de diapositive 5"/>
          <p:cNvSpPr>
            <a:spLocks noGrp="1" noChangeArrowheads="1"/>
          </p:cNvSpPr>
          <p:nvPr>
            <p:ph type="sldNum" sz="quarter" idx="12"/>
          </p:nvPr>
        </p:nvSpPr>
        <p:spPr/>
        <p:txBody>
          <a:bodyPr/>
          <a:lstStyle>
            <a:lvl1pPr>
              <a:defRPr sz="900">
                <a:solidFill>
                  <a:srgbClr val="7F7F7F"/>
                </a:solidFill>
                <a:latin typeface="Arial" panose="020B0604020202020204" pitchFamily="34" charset="0"/>
              </a:defRPr>
            </a:lvl1pPr>
          </a:lstStyle>
          <a:p>
            <a:fld id="{05DD1046-A806-4FCA-85DB-5FAF2FD9F8D7}" type="slidenum">
              <a:rPr lang="fr-FR" altLang="fr-FR"/>
              <a:pPr/>
              <a:t>‹N°›</a:t>
            </a:fld>
            <a:endParaRPr lang="fr-FR" altLang="fr-FR" dirty="0"/>
          </a:p>
        </p:txBody>
      </p:sp>
    </p:spTree>
    <p:extLst>
      <p:ext uri="{BB962C8B-B14F-4D97-AF65-F5344CB8AC3E}">
        <p14:creationId xmlns:p14="http://schemas.microsoft.com/office/powerpoint/2010/main" xmlns="" val="176782347"/>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u">
    <p:spTree>
      <p:nvGrpSpPr>
        <p:cNvPr id="1" name=""/>
        <p:cNvGrpSpPr/>
        <p:nvPr/>
      </p:nvGrpSpPr>
      <p:grpSpPr>
        <a:xfrm>
          <a:off x="0" y="0"/>
          <a:ext cx="0" cy="0"/>
          <a:chOff x="0" y="0"/>
          <a:chExt cx="0" cy="0"/>
        </a:xfrm>
      </p:grpSpPr>
      <p:sp>
        <p:nvSpPr>
          <p:cNvPr id="2" name="Espace réservé du pied de page 3"/>
          <p:cNvSpPr>
            <a:spLocks noGrp="1"/>
          </p:cNvSpPr>
          <p:nvPr>
            <p:ph type="ftr" sz="quarter" idx="10"/>
          </p:nvPr>
        </p:nvSpPr>
        <p:spPr/>
        <p:txBody>
          <a:bodyPr/>
          <a:lstStyle>
            <a:lvl1pPr>
              <a:defRPr>
                <a:solidFill>
                  <a:prstClr val="black"/>
                </a:solidFill>
              </a:defRPr>
            </a:lvl1pPr>
          </a:lstStyle>
          <a:p>
            <a:pPr>
              <a:defRPr/>
            </a:pPr>
            <a:endParaRPr lang="fr-FR" dirty="0"/>
          </a:p>
        </p:txBody>
      </p:sp>
      <p:sp>
        <p:nvSpPr>
          <p:cNvPr id="3" name="Espace réservé du numéro de diapositive 4"/>
          <p:cNvSpPr>
            <a:spLocks noGrp="1"/>
          </p:cNvSpPr>
          <p:nvPr>
            <p:ph type="sldNum" sz="quarter" idx="11"/>
          </p:nvPr>
        </p:nvSpPr>
        <p:spPr>
          <a:xfrm>
            <a:off x="84138" y="5946775"/>
            <a:ext cx="587375" cy="885825"/>
          </a:xfrm>
        </p:spPr>
        <p:txBody>
          <a:bodyPr/>
          <a:lstStyle>
            <a:lvl1pPr>
              <a:defRPr>
                <a:solidFill>
                  <a:srgbClr val="000000"/>
                </a:solidFill>
              </a:defRPr>
            </a:lvl1pPr>
          </a:lstStyle>
          <a:p>
            <a:fld id="{ED31A0D2-6A7C-465A-91E5-F2200749039A}" type="slidenum">
              <a:rPr lang="fr-FR" altLang="fr-FR"/>
              <a:pPr/>
              <a:t>‹N°›</a:t>
            </a:fld>
            <a:endParaRPr lang="fr-FR" altLang="fr-FR" dirty="0"/>
          </a:p>
        </p:txBody>
      </p:sp>
    </p:spTree>
    <p:extLst>
      <p:ext uri="{BB962C8B-B14F-4D97-AF65-F5344CB8AC3E}">
        <p14:creationId xmlns:p14="http://schemas.microsoft.com/office/powerpoint/2010/main" xmlns="" val="775497468"/>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914400" y="762000"/>
            <a:ext cx="8001000" cy="1143000"/>
          </a:xfrm>
        </p:spPr>
        <p:txBody>
          <a:bodyPr/>
          <a:lstStyle/>
          <a:p>
            <a:r>
              <a:rPr lang="fr-FR"/>
              <a:t>Modifiez le style du titre</a:t>
            </a:r>
          </a:p>
        </p:txBody>
      </p:sp>
      <p:sp>
        <p:nvSpPr>
          <p:cNvPr id="3" name="Espace réservé de la date 3"/>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fr-FR" dirty="0"/>
          </a:p>
        </p:txBody>
      </p:sp>
      <p:sp>
        <p:nvSpPr>
          <p:cNvPr id="4" name="Espace réservé du pied de page 4"/>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fr-FR" dirty="0"/>
          </a:p>
        </p:txBody>
      </p:sp>
      <p:sp>
        <p:nvSpPr>
          <p:cNvPr id="5" name="Espace réservé du numéro de diapositive 5"/>
          <p:cNvSpPr>
            <a:spLocks noGrp="1" noChangeArrowheads="1"/>
          </p:cNvSpPr>
          <p:nvPr>
            <p:ph type="sldNum" sz="quarter" idx="12"/>
          </p:nvPr>
        </p:nvSpPr>
        <p:spPr/>
        <p:txBody>
          <a:bodyPr/>
          <a:lstStyle>
            <a:lvl1pPr eaLnBrk="0" hangingPunct="0">
              <a:defRPr sz="900">
                <a:solidFill>
                  <a:srgbClr val="7F7F7F"/>
                </a:solidFill>
                <a:latin typeface="Arial" panose="020B0604020202020204" pitchFamily="34" charset="0"/>
              </a:defRPr>
            </a:lvl1pPr>
          </a:lstStyle>
          <a:p>
            <a:fld id="{C07969C3-D9A0-413D-A20E-E42E50ACE698}" type="slidenum">
              <a:rPr lang="fr-FR" altLang="fr-FR"/>
              <a:pPr/>
              <a:t>‹N°›</a:t>
            </a:fld>
            <a:endParaRPr lang="fr-FR" altLang="fr-FR" dirty="0"/>
          </a:p>
        </p:txBody>
      </p:sp>
    </p:spTree>
    <p:extLst>
      <p:ext uri="{BB962C8B-B14F-4D97-AF65-F5344CB8AC3E}">
        <p14:creationId xmlns:p14="http://schemas.microsoft.com/office/powerpoint/2010/main" xmlns="" val="158209905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567964FD-3DDE-4ED5-8C9E-AC5032B7AAB0}" type="datetimeFigureOut">
              <a:rPr lang="fr-FR"/>
              <a:pPr>
                <a:defRPr/>
              </a:pPr>
              <a:t>01/12/2019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fld id="{C77FCD5B-9C98-44CF-AEA7-7C2323D934BA}" type="slidenum">
              <a:rPr lang="fr-FR" altLang="fr-FR"/>
              <a:pPr/>
              <a:t>‹N°›</a:t>
            </a:fld>
            <a:endParaRPr lang="fr-FR" altLang="fr-FR" dirty="0"/>
          </a:p>
        </p:txBody>
      </p:sp>
    </p:spTree>
    <p:extLst>
      <p:ext uri="{BB962C8B-B14F-4D97-AF65-F5344CB8AC3E}">
        <p14:creationId xmlns:p14="http://schemas.microsoft.com/office/powerpoint/2010/main" xmlns="" val="300438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85385D7-5E87-40D4-840F-FBD79890FFF0}" type="datetimeFigureOut">
              <a:rPr lang="fr-FR"/>
              <a:pPr>
                <a:defRPr/>
              </a:pPr>
              <a:t>01/12/2019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fld id="{5D8650AB-E9CA-4E1E-A439-DA1EE1296C0A}" type="slidenum">
              <a:rPr lang="fr-FR" altLang="fr-FR"/>
              <a:pPr/>
              <a:t>‹N°›</a:t>
            </a:fld>
            <a:endParaRPr lang="fr-FR" altLang="fr-FR" dirty="0"/>
          </a:p>
        </p:txBody>
      </p:sp>
    </p:spTree>
    <p:extLst>
      <p:ext uri="{BB962C8B-B14F-4D97-AF65-F5344CB8AC3E}">
        <p14:creationId xmlns:p14="http://schemas.microsoft.com/office/powerpoint/2010/main" xmlns="" val="349314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B8978835-91E7-40EE-9254-3144288D5DF3}" type="datetimeFigureOut">
              <a:rPr lang="fr-FR"/>
              <a:pPr>
                <a:defRPr/>
              </a:pPr>
              <a:t>01/12/2019</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dirty="0"/>
          </a:p>
        </p:txBody>
      </p:sp>
      <p:sp>
        <p:nvSpPr>
          <p:cNvPr id="7" name="Espace réservé du numéro de diapositive 5"/>
          <p:cNvSpPr>
            <a:spLocks noGrp="1"/>
          </p:cNvSpPr>
          <p:nvPr>
            <p:ph type="sldNum" sz="quarter" idx="12"/>
          </p:nvPr>
        </p:nvSpPr>
        <p:spPr/>
        <p:txBody>
          <a:bodyPr/>
          <a:lstStyle>
            <a:lvl1pPr>
              <a:defRPr/>
            </a:lvl1pPr>
          </a:lstStyle>
          <a:p>
            <a:fld id="{F74B9B7B-D954-4B07-B794-5ABDEE43F5FA}" type="slidenum">
              <a:rPr lang="fr-FR" altLang="fr-FR"/>
              <a:pPr/>
              <a:t>‹N°›</a:t>
            </a:fld>
            <a:endParaRPr lang="fr-FR" altLang="fr-FR" dirty="0"/>
          </a:p>
        </p:txBody>
      </p:sp>
    </p:spTree>
    <p:extLst>
      <p:ext uri="{BB962C8B-B14F-4D97-AF65-F5344CB8AC3E}">
        <p14:creationId xmlns:p14="http://schemas.microsoft.com/office/powerpoint/2010/main" xmlns="" val="2906828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71E69BE2-A43F-4CEC-AF1F-21C1F50AC8DE}" type="datetimeFigureOut">
              <a:rPr lang="fr-FR"/>
              <a:pPr>
                <a:defRPr/>
              </a:pPr>
              <a:t>01/12/2019</a:t>
            </a:fld>
            <a:endParaRPr lang="fr-FR" dirty="0"/>
          </a:p>
        </p:txBody>
      </p:sp>
      <p:sp>
        <p:nvSpPr>
          <p:cNvPr id="8" name="Espace réservé du pied de page 4"/>
          <p:cNvSpPr>
            <a:spLocks noGrp="1"/>
          </p:cNvSpPr>
          <p:nvPr>
            <p:ph type="ftr" sz="quarter" idx="11"/>
          </p:nvPr>
        </p:nvSpPr>
        <p:spPr/>
        <p:txBody>
          <a:bodyPr/>
          <a:lstStyle>
            <a:lvl1pPr>
              <a:defRPr/>
            </a:lvl1pPr>
          </a:lstStyle>
          <a:p>
            <a:pPr>
              <a:defRPr/>
            </a:pPr>
            <a:endParaRPr lang="fr-FR" dirty="0"/>
          </a:p>
        </p:txBody>
      </p:sp>
      <p:sp>
        <p:nvSpPr>
          <p:cNvPr id="9" name="Espace réservé du numéro de diapositive 5"/>
          <p:cNvSpPr>
            <a:spLocks noGrp="1"/>
          </p:cNvSpPr>
          <p:nvPr>
            <p:ph type="sldNum" sz="quarter" idx="12"/>
          </p:nvPr>
        </p:nvSpPr>
        <p:spPr/>
        <p:txBody>
          <a:bodyPr/>
          <a:lstStyle>
            <a:lvl1pPr>
              <a:defRPr/>
            </a:lvl1pPr>
          </a:lstStyle>
          <a:p>
            <a:fld id="{1CD1AE5F-D946-4822-A429-ECD951B70163}" type="slidenum">
              <a:rPr lang="fr-FR" altLang="fr-FR"/>
              <a:pPr/>
              <a:t>‹N°›</a:t>
            </a:fld>
            <a:endParaRPr lang="fr-FR" altLang="fr-FR" dirty="0"/>
          </a:p>
        </p:txBody>
      </p:sp>
    </p:spTree>
    <p:extLst>
      <p:ext uri="{BB962C8B-B14F-4D97-AF65-F5344CB8AC3E}">
        <p14:creationId xmlns:p14="http://schemas.microsoft.com/office/powerpoint/2010/main" xmlns="" val="120733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AF7E2B01-0C0F-4BC2-8826-1E53AEE09025}" type="datetimeFigureOut">
              <a:rPr lang="fr-FR"/>
              <a:pPr>
                <a:defRPr/>
              </a:pPr>
              <a:t>01/12/2019</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endParaRPr lang="fr-FR" dirty="0"/>
          </a:p>
        </p:txBody>
      </p:sp>
      <p:sp>
        <p:nvSpPr>
          <p:cNvPr id="5" name="Espace réservé du numéro de diapositive 5"/>
          <p:cNvSpPr>
            <a:spLocks noGrp="1"/>
          </p:cNvSpPr>
          <p:nvPr>
            <p:ph type="sldNum" sz="quarter" idx="12"/>
          </p:nvPr>
        </p:nvSpPr>
        <p:spPr/>
        <p:txBody>
          <a:bodyPr/>
          <a:lstStyle>
            <a:lvl1pPr>
              <a:defRPr/>
            </a:lvl1pPr>
          </a:lstStyle>
          <a:p>
            <a:fld id="{9C92DABA-D1E8-4F5D-9A40-F4F090C68F6B}" type="slidenum">
              <a:rPr lang="fr-FR" altLang="fr-FR"/>
              <a:pPr/>
              <a:t>‹N°›</a:t>
            </a:fld>
            <a:endParaRPr lang="fr-FR" altLang="fr-FR" dirty="0"/>
          </a:p>
        </p:txBody>
      </p:sp>
    </p:spTree>
    <p:extLst>
      <p:ext uri="{BB962C8B-B14F-4D97-AF65-F5344CB8AC3E}">
        <p14:creationId xmlns:p14="http://schemas.microsoft.com/office/powerpoint/2010/main" xmlns="" val="342479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EFCC336B-3B11-4E15-8089-9CD8D2162649}" type="datetimeFigureOut">
              <a:rPr lang="fr-FR"/>
              <a:pPr>
                <a:defRPr/>
              </a:pPr>
              <a:t>01/12/2019</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endParaRPr lang="fr-FR" dirty="0"/>
          </a:p>
        </p:txBody>
      </p:sp>
      <p:sp>
        <p:nvSpPr>
          <p:cNvPr id="4" name="Espace réservé du numéro de diapositive 5"/>
          <p:cNvSpPr>
            <a:spLocks noGrp="1"/>
          </p:cNvSpPr>
          <p:nvPr>
            <p:ph type="sldNum" sz="quarter" idx="12"/>
          </p:nvPr>
        </p:nvSpPr>
        <p:spPr/>
        <p:txBody>
          <a:bodyPr/>
          <a:lstStyle>
            <a:lvl1pPr>
              <a:defRPr/>
            </a:lvl1pPr>
          </a:lstStyle>
          <a:p>
            <a:fld id="{042E4ADA-DA82-45D3-BBA3-5BC12225D3AB}" type="slidenum">
              <a:rPr lang="fr-FR" altLang="fr-FR"/>
              <a:pPr/>
              <a:t>‹N°›</a:t>
            </a:fld>
            <a:endParaRPr lang="fr-FR" altLang="fr-FR" dirty="0"/>
          </a:p>
        </p:txBody>
      </p:sp>
    </p:spTree>
    <p:extLst>
      <p:ext uri="{BB962C8B-B14F-4D97-AF65-F5344CB8AC3E}">
        <p14:creationId xmlns:p14="http://schemas.microsoft.com/office/powerpoint/2010/main" xmlns="" val="328744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E35E926-EBC8-431F-BA99-75E67ACC1164}" type="datetimeFigureOut">
              <a:rPr lang="fr-FR"/>
              <a:pPr>
                <a:defRPr/>
              </a:pPr>
              <a:t>01/12/2019</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dirty="0"/>
          </a:p>
        </p:txBody>
      </p:sp>
      <p:sp>
        <p:nvSpPr>
          <p:cNvPr id="7" name="Espace réservé du numéro de diapositive 5"/>
          <p:cNvSpPr>
            <a:spLocks noGrp="1"/>
          </p:cNvSpPr>
          <p:nvPr>
            <p:ph type="sldNum" sz="quarter" idx="12"/>
          </p:nvPr>
        </p:nvSpPr>
        <p:spPr/>
        <p:txBody>
          <a:bodyPr/>
          <a:lstStyle>
            <a:lvl1pPr>
              <a:defRPr/>
            </a:lvl1pPr>
          </a:lstStyle>
          <a:p>
            <a:fld id="{C2740260-F0DC-4BCE-8E12-B1BF2260414D}" type="slidenum">
              <a:rPr lang="fr-FR" altLang="fr-FR"/>
              <a:pPr/>
              <a:t>‹N°›</a:t>
            </a:fld>
            <a:endParaRPr lang="fr-FR" altLang="fr-FR" dirty="0"/>
          </a:p>
        </p:txBody>
      </p:sp>
    </p:spTree>
    <p:extLst>
      <p:ext uri="{BB962C8B-B14F-4D97-AF65-F5344CB8AC3E}">
        <p14:creationId xmlns:p14="http://schemas.microsoft.com/office/powerpoint/2010/main" xmlns="" val="363685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9D23B10-5681-4522-9D18-C46EB7BA9177}" type="datetimeFigureOut">
              <a:rPr lang="fr-FR"/>
              <a:pPr>
                <a:defRPr/>
              </a:pPr>
              <a:t>01/12/2019</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dirty="0"/>
          </a:p>
        </p:txBody>
      </p:sp>
      <p:sp>
        <p:nvSpPr>
          <p:cNvPr id="7" name="Espace réservé du numéro de diapositive 5"/>
          <p:cNvSpPr>
            <a:spLocks noGrp="1"/>
          </p:cNvSpPr>
          <p:nvPr>
            <p:ph type="sldNum" sz="quarter" idx="12"/>
          </p:nvPr>
        </p:nvSpPr>
        <p:spPr/>
        <p:txBody>
          <a:bodyPr/>
          <a:lstStyle>
            <a:lvl1pPr>
              <a:defRPr/>
            </a:lvl1pPr>
          </a:lstStyle>
          <a:p>
            <a:fld id="{E90A56B1-096A-4499-9329-407836483A2D}" type="slidenum">
              <a:rPr lang="fr-FR" altLang="fr-FR"/>
              <a:pPr/>
              <a:t>‹N°›</a:t>
            </a:fld>
            <a:endParaRPr lang="fr-FR" altLang="fr-FR" dirty="0"/>
          </a:p>
        </p:txBody>
      </p:sp>
    </p:spTree>
    <p:extLst>
      <p:ext uri="{BB962C8B-B14F-4D97-AF65-F5344CB8AC3E}">
        <p14:creationId xmlns:p14="http://schemas.microsoft.com/office/powerpoint/2010/main" xmlns="" val="366227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DD2AFFE-2961-4A6E-B219-31BF0B31F475}" type="datetimeFigureOut">
              <a:rPr lang="fr-FR"/>
              <a:pPr>
                <a:defRPr/>
              </a:pPr>
              <a:t>01/12/2019</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CA0A1FF-BC9D-4A1C-9ED7-3F800352876E}" type="slidenum">
              <a:rPr lang="fr-FR" altLang="fr-FR"/>
              <a:pPr/>
              <a:t>‹N°›</a:t>
            </a:fld>
            <a:endParaRPr lang="fr-FR" altLang="fr-FR" dirty="0"/>
          </a:p>
        </p:txBody>
      </p:sp>
      <p:pic>
        <p:nvPicPr>
          <p:cNvPr id="1031" name="Grafik 9"/>
          <p:cNvPicPr>
            <a:picLocks noChangeAspect="1"/>
          </p:cNvPicPr>
          <p:nvPr userDrawn="1"/>
        </p:nvPicPr>
        <p:blipFill>
          <a:blip r:embed="rId17" cstate="print">
            <a:extLst>
              <a:ext uri="{28A0092B-C50C-407E-A947-70E740481C1C}">
                <a14:useLocalDpi xmlns:a14="http://schemas.microsoft.com/office/drawing/2010/main" xmlns="" val="0"/>
              </a:ext>
            </a:extLst>
          </a:blip>
          <a:srcRect/>
          <a:stretch>
            <a:fillRect/>
          </a:stretch>
        </p:blipFill>
        <p:spPr bwMode="auto">
          <a:xfrm>
            <a:off x="8435975" y="6453188"/>
            <a:ext cx="339725" cy="27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2"/>
          <p:cNvSpPr txBox="1">
            <a:spLocks noChangeArrowheads="1"/>
          </p:cNvSpPr>
          <p:nvPr userDrawn="1"/>
        </p:nvSpPr>
        <p:spPr bwMode="auto">
          <a:xfrm>
            <a:off x="504825" y="6618288"/>
            <a:ext cx="2411413" cy="123825"/>
          </a:xfrm>
          <a:prstGeom prst="rect">
            <a:avLst/>
          </a:prstGeom>
          <a:noFill/>
          <a:ln>
            <a:noFill/>
          </a:ln>
          <a:effectLst/>
          <a:extLst/>
        </p:spPr>
        <p:txBody>
          <a:bodyPr t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ct val="50000"/>
              </a:spcBef>
              <a:spcAft>
                <a:spcPts val="0"/>
              </a:spcAft>
              <a:defRPr/>
            </a:pPr>
            <a:r>
              <a:rPr lang="fr-FR" sz="800" dirty="0">
                <a:solidFill>
                  <a:srgbClr val="595959"/>
                </a:solidFill>
                <a:latin typeface="TUIType" panose="020C0604040202020203" pitchFamily="34" charset="0"/>
                <a:cs typeface="+mn-cs"/>
              </a:rPr>
              <a:t>Club Marmara </a:t>
            </a:r>
            <a:r>
              <a:rPr lang="fr-FR" sz="800" dirty="0" smtClean="0">
                <a:solidFill>
                  <a:srgbClr val="595959"/>
                </a:solidFill>
                <a:latin typeface="TUIType" panose="020C0604040202020203" pitchFamily="34" charset="0"/>
                <a:cs typeface="+mn-cs"/>
              </a:rPr>
              <a:t>Madina  I  Marrakech  I Service Groupes</a:t>
            </a:r>
            <a:endParaRPr lang="fr-FR" sz="800" dirty="0">
              <a:solidFill>
                <a:srgbClr val="595959"/>
              </a:solidFill>
              <a:latin typeface="TUIType" panose="020C0604040202020203" pitchFamily="34" charset="0"/>
              <a:cs typeface="+mn-cs"/>
            </a:endParaRPr>
          </a:p>
        </p:txBody>
      </p:sp>
      <p:sp>
        <p:nvSpPr>
          <p:cNvPr id="10" name="Textfeld 11"/>
          <p:cNvSpPr txBox="1"/>
          <p:nvPr userDrawn="1"/>
        </p:nvSpPr>
        <p:spPr>
          <a:xfrm>
            <a:off x="323850" y="6597650"/>
            <a:ext cx="215900" cy="144463"/>
          </a:xfrm>
          <a:prstGeom prst="rect">
            <a:avLst/>
          </a:prstGeom>
          <a:noFill/>
          <a:ln w="9525">
            <a:noFill/>
            <a:miter lim="800000"/>
            <a:headEnd/>
            <a:tailEnd/>
          </a:ln>
          <a:effectLst/>
        </p:spPr>
        <p:txBody>
          <a:bodyPr wrap="none" lIns="0" tIns="0" rIns="0" bIns="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5000"/>
              </a:lnSpc>
            </a:pPr>
            <a:fld id="{F05CBEE0-593B-41DD-BCB1-CF9F38EEF72A}" type="slidenum">
              <a:rPr lang="en-GB" altLang="fr-FR" sz="800">
                <a:solidFill>
                  <a:srgbClr val="595959"/>
                </a:solidFill>
                <a:latin typeface="TUIType" panose="020C0604040202020203" pitchFamily="34" charset="0"/>
              </a:rPr>
              <a:pPr>
                <a:lnSpc>
                  <a:spcPct val="95000"/>
                </a:lnSpc>
              </a:pPr>
              <a:t>‹N°›</a:t>
            </a:fld>
            <a:endParaRPr lang="en-GB" altLang="fr-FR" sz="800" dirty="0">
              <a:solidFill>
                <a:srgbClr val="595959"/>
              </a:solidFill>
              <a:latin typeface="TUIType" panose="020C0604040202020203" pitchFamily="34" charset="0"/>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4" r:id="rId13"/>
    <p:sldLayoutId id="2147483705" r:id="rId14"/>
    <p:sldLayoutId id="2147483706"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18" Type="http://schemas.openxmlformats.org/officeDocument/2006/relationships/image" Target="../media/image59.png"/><Relationship Id="rId3" Type="http://schemas.openxmlformats.org/officeDocument/2006/relationships/hyperlink" Target="mailto:assoartetpartage@orange.fr" TargetMode="External"/><Relationship Id="rId7" Type="http://schemas.openxmlformats.org/officeDocument/2006/relationships/image" Target="../media/image48.jpe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5.jpeg"/><Relationship Id="rId16" Type="http://schemas.openxmlformats.org/officeDocument/2006/relationships/image" Target="../media/image57.png"/><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jpeg"/><Relationship Id="rId4" Type="http://schemas.openxmlformats.org/officeDocument/2006/relationships/hyperlink" Target="http://www.assoartetpartage.com/" TargetMode="External"/><Relationship Id="rId9" Type="http://schemas.openxmlformats.org/officeDocument/2006/relationships/image" Target="../media/image50.jpeg"/><Relationship Id="rId1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Image 21" descr="Club-Marmara-Madina-Vue-Aerienne-022.jpg"/>
          <p:cNvPicPr>
            <a:picLocks noChangeAspect="1"/>
          </p:cNvPicPr>
          <p:nvPr/>
        </p:nvPicPr>
        <p:blipFill>
          <a:blip r:embed="rId3" cstate="print">
            <a:extLst>
              <a:ext uri="{28A0092B-C50C-407E-A947-70E740481C1C}">
                <a14:useLocalDpi xmlns:a14="http://schemas.microsoft.com/office/drawing/2010/main" xmlns="" val="0"/>
              </a:ext>
            </a:extLst>
          </a:blip>
          <a:srcRect l="128" t="3143" b="6122"/>
          <a:stretch>
            <a:fillRect/>
          </a:stretch>
        </p:blipFill>
        <p:spPr bwMode="auto">
          <a:xfrm>
            <a:off x="-14288" y="-7938"/>
            <a:ext cx="9158288" cy="624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hteck 3"/>
          <p:cNvSpPr/>
          <p:nvPr/>
        </p:nvSpPr>
        <p:spPr bwMode="auto">
          <a:xfrm>
            <a:off x="533400" y="4464050"/>
            <a:ext cx="8064500" cy="1557338"/>
          </a:xfrm>
          <a:prstGeom prst="rect">
            <a:avLst/>
          </a:prstGeom>
          <a:solidFill>
            <a:schemeClr val="bg1">
              <a:alpha val="65000"/>
            </a:schemeClr>
          </a:solidFill>
          <a:ln w="19050" algn="ctr">
            <a:noFill/>
            <a:miter lim="800000"/>
            <a:headEnd/>
            <a:tailEnd/>
          </a:ln>
        </p:spPr>
        <p:txBody>
          <a:bodyPr lIns="36000" tIns="0" rIns="36000" bIns="0" anchor="ctr"/>
          <a:lstStyle/>
          <a:p>
            <a:pPr algn="ctr" eaLnBrk="0" hangingPunct="0">
              <a:lnSpc>
                <a:spcPct val="80000"/>
              </a:lnSpc>
              <a:buFont typeface="Wingdings" pitchFamily="2" charset="2"/>
              <a:buNone/>
              <a:defRPr/>
            </a:pPr>
            <a:endParaRPr lang="de-DE" sz="1400" b="1" kern="0" dirty="0">
              <a:solidFill>
                <a:srgbClr val="092A5E"/>
              </a:solidFill>
              <a:latin typeface="TUIType"/>
              <a:cs typeface="+mn-cs"/>
            </a:endParaRPr>
          </a:p>
        </p:txBody>
      </p:sp>
      <p:sp>
        <p:nvSpPr>
          <p:cNvPr id="8" name="Titel 2"/>
          <p:cNvSpPr txBox="1">
            <a:spLocks/>
          </p:cNvSpPr>
          <p:nvPr/>
        </p:nvSpPr>
        <p:spPr bwMode="gray">
          <a:xfrm>
            <a:off x="792163" y="4851400"/>
            <a:ext cx="6948487" cy="492125"/>
          </a:xfrm>
          <a:prstGeom prst="rect">
            <a:avLst/>
          </a:prstGeom>
          <a:noFill/>
          <a:ln>
            <a:noFill/>
          </a:ln>
          <a:effectLst/>
          <a:extLst/>
        </p:spPr>
        <p:txBody>
          <a:bodyPr lIns="0" tIns="0" rIns="0" bIns="0"/>
          <a:lstStyle>
            <a:lvl1pPr algn="l" defTabSz="282575" rtl="0" eaLnBrk="1" fontAlgn="base" hangingPunct="1">
              <a:lnSpc>
                <a:spcPct val="95000"/>
              </a:lnSpc>
              <a:spcBef>
                <a:spcPct val="0"/>
              </a:spcBef>
              <a:spcAft>
                <a:spcPct val="0"/>
              </a:spcAft>
              <a:tabLst>
                <a:tab pos="282575" algn="l"/>
              </a:tabLst>
              <a:defRPr sz="4000" b="1" cap="none" baseline="0">
                <a:solidFill>
                  <a:schemeClr val="bg1"/>
                </a:solidFill>
                <a:latin typeface="+mj-lt"/>
                <a:ea typeface="+mj-ea"/>
                <a:cs typeface="+mj-cs"/>
              </a:defRPr>
            </a:lvl1pPr>
            <a:lvl2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2pPr>
            <a:lvl3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3pPr>
            <a:lvl4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4pPr>
            <a:lvl5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5pPr>
            <a:lvl6pPr marL="4572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6pPr>
            <a:lvl7pPr marL="9144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7pPr>
            <a:lvl8pPr marL="13716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8pPr>
            <a:lvl9pPr marL="18288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9pPr>
          </a:lstStyle>
          <a:p>
            <a:pPr>
              <a:defRPr/>
            </a:pPr>
            <a:r>
              <a:rPr lang="en-GB" sz="3100" b="0" kern="0" dirty="0" smtClean="0">
                <a:solidFill>
                  <a:srgbClr val="092A5E"/>
                </a:solidFill>
                <a:latin typeface="TUIType" panose="020C0604040202020203" pitchFamily="34" charset="0"/>
              </a:rPr>
              <a:t>CLUB MARMARA MADINA</a:t>
            </a:r>
            <a:endParaRPr lang="en-GB" sz="3100" b="0" kern="0" dirty="0">
              <a:solidFill>
                <a:srgbClr val="092A5E"/>
              </a:solidFill>
              <a:latin typeface="TUIType" panose="020C0604040202020203" pitchFamily="34" charset="0"/>
            </a:endParaRPr>
          </a:p>
        </p:txBody>
      </p:sp>
      <p:sp>
        <p:nvSpPr>
          <p:cNvPr id="14" name="Rectangle 13"/>
          <p:cNvSpPr/>
          <p:nvPr/>
        </p:nvSpPr>
        <p:spPr>
          <a:xfrm>
            <a:off x="719138" y="5319713"/>
            <a:ext cx="2370137" cy="369887"/>
          </a:xfrm>
          <a:prstGeom prst="rect">
            <a:avLst/>
          </a:prstGeom>
        </p:spPr>
        <p:txBody>
          <a:bodyPr wrap="none">
            <a:spAutoFit/>
          </a:bodyPr>
          <a:lstStyle/>
          <a:p>
            <a:pPr fontAlgn="auto">
              <a:spcBef>
                <a:spcPts val="0"/>
              </a:spcBef>
              <a:spcAft>
                <a:spcPts val="0"/>
              </a:spcAft>
              <a:defRPr/>
            </a:pPr>
            <a:r>
              <a:rPr lang="en-GB" kern="0" dirty="0">
                <a:solidFill>
                  <a:srgbClr val="092A5E"/>
                </a:solidFill>
                <a:latin typeface="TUIType" panose="020C0604040202020203" pitchFamily="34" charset="0"/>
                <a:cs typeface="+mn-cs"/>
              </a:rPr>
              <a:t>MAROC  l  MARRAKECH</a:t>
            </a:r>
          </a:p>
        </p:txBody>
      </p:sp>
      <p:pic>
        <p:nvPicPr>
          <p:cNvPr id="7174" name="Image 1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05663" y="4678363"/>
            <a:ext cx="11906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175" name="Groupe 5"/>
          <p:cNvGrpSpPr>
            <a:grpSpLocks/>
          </p:cNvGrpSpPr>
          <p:nvPr/>
        </p:nvGrpSpPr>
        <p:grpSpPr bwMode="auto">
          <a:xfrm>
            <a:off x="0" y="6232529"/>
            <a:ext cx="9144000" cy="615950"/>
            <a:chOff x="-6834" y="6231990"/>
            <a:chExt cx="9150833" cy="617110"/>
          </a:xfrm>
        </p:grpSpPr>
        <p:sp>
          <p:nvSpPr>
            <p:cNvPr id="16" name="Rectangle 15"/>
            <p:cNvSpPr/>
            <p:nvPr/>
          </p:nvSpPr>
          <p:spPr>
            <a:xfrm>
              <a:off x="-6834" y="6231990"/>
              <a:ext cx="9150833" cy="617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sz="1200" dirty="0">
                <a:solidFill>
                  <a:srgbClr val="092A5E"/>
                </a:solidFill>
                <a:latin typeface="TUIType" panose="020C0604040202020203" pitchFamily="34" charset="0"/>
              </a:endParaRPr>
            </a:p>
          </p:txBody>
        </p:sp>
        <p:cxnSp>
          <p:nvCxnSpPr>
            <p:cNvPr id="7" name="Connecteur droit 6"/>
            <p:cNvCxnSpPr/>
            <p:nvPr/>
          </p:nvCxnSpPr>
          <p:spPr>
            <a:xfrm>
              <a:off x="4571758" y="6524640"/>
              <a:ext cx="0" cy="233803"/>
            </a:xfrm>
            <a:prstGeom prst="line">
              <a:avLst/>
            </a:prstGeom>
            <a:ln w="12700">
              <a:solidFill>
                <a:srgbClr val="092A5E"/>
              </a:solidFill>
            </a:ln>
          </p:spPr>
          <p:style>
            <a:lnRef idx="1">
              <a:schemeClr val="accent1"/>
            </a:lnRef>
            <a:fillRef idx="0">
              <a:schemeClr val="accent1"/>
            </a:fillRef>
            <a:effectRef idx="0">
              <a:schemeClr val="accent1"/>
            </a:effectRef>
            <a:fontRef idx="minor">
              <a:schemeClr val="tx1"/>
            </a:fontRef>
          </p:style>
        </p:cxnSp>
      </p:grpSp>
      <p:pic>
        <p:nvPicPr>
          <p:cNvPr id="7176" name="Image 1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7313" y="50800"/>
            <a:ext cx="1676400"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178" name="Groupe 1"/>
          <p:cNvGrpSpPr>
            <a:grpSpLocks/>
          </p:cNvGrpSpPr>
          <p:nvPr/>
        </p:nvGrpSpPr>
        <p:grpSpPr bwMode="auto">
          <a:xfrm>
            <a:off x="5547679" y="4716487"/>
            <a:ext cx="890158" cy="217488"/>
            <a:chOff x="4750139" y="4870440"/>
            <a:chExt cx="891036" cy="217008"/>
          </a:xfrm>
        </p:grpSpPr>
        <p:grpSp>
          <p:nvGrpSpPr>
            <p:cNvPr id="7180" name="Groupe 12"/>
            <p:cNvGrpSpPr>
              <a:grpSpLocks/>
            </p:cNvGrpSpPr>
            <p:nvPr/>
          </p:nvGrpSpPr>
          <p:grpSpPr bwMode="auto">
            <a:xfrm>
              <a:off x="4750139" y="4870441"/>
              <a:ext cx="664999" cy="217007"/>
              <a:chOff x="5094843" y="4859344"/>
              <a:chExt cx="664804" cy="217566"/>
            </a:xfrm>
          </p:grpSpPr>
          <p:pic>
            <p:nvPicPr>
              <p:cNvPr id="7182" name="Image 2"/>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94843" y="4860910"/>
                <a:ext cx="216000" cy="2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83" name="Image 18"/>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17677" y="4859344"/>
                <a:ext cx="216000" cy="2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84" name="Image 19"/>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43647" y="4859344"/>
                <a:ext cx="216000" cy="2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181" name="Image 19"/>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25112" y="4870440"/>
              <a:ext cx="216063" cy="215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 name="AutoShape 3"/>
          <p:cNvSpPr>
            <a:spLocks noChangeArrowheads="1"/>
          </p:cNvSpPr>
          <p:nvPr/>
        </p:nvSpPr>
        <p:spPr bwMode="auto">
          <a:xfrm>
            <a:off x="430213" y="6180138"/>
            <a:ext cx="8167687" cy="677862"/>
          </a:xfrm>
          <a:prstGeom prst="flowChartAlternateProcess">
            <a:avLst/>
          </a:prstGeom>
          <a:solidFill>
            <a:srgbClr val="FFFFFF">
              <a:alpha val="54901"/>
            </a:srgbClr>
          </a:solidFill>
          <a:ln>
            <a:noFill/>
          </a:ln>
          <a:extLst>
            <a:ext uri="{91240B29-F687-4F45-9708-019B960494DF}">
              <a14:hiddenLine xmlns:a14="http://schemas.microsoft.com/office/drawing/2010/main" xmlns="" w="9525">
                <a:solidFill>
                  <a:srgbClr val="FFFFFF"/>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spcAft>
                <a:spcPts val="1000"/>
              </a:spcAft>
              <a:buFontTx/>
              <a:buNone/>
            </a:pPr>
            <a:r>
              <a:rPr lang="fr-FR" altLang="fr-FR" sz="1800" b="1" dirty="0" smtClean="0"/>
              <a:t>Association Art et Partage</a:t>
            </a:r>
            <a:endParaRPr lang="fr-FR" altLang="fr-FR" sz="1000" b="1" dirty="0"/>
          </a:p>
          <a:p>
            <a:pPr algn="ctr" eaLnBrk="1" hangingPunct="1">
              <a:spcBef>
                <a:spcPct val="0"/>
              </a:spcBef>
              <a:spcAft>
                <a:spcPts val="1000"/>
              </a:spcAft>
              <a:buFontTx/>
              <a:buNone/>
            </a:pPr>
            <a:r>
              <a:rPr lang="fr-FR" altLang="fr-FR" sz="1400" b="1" dirty="0" smtClean="0">
                <a:latin typeface="Corbel" pitchFamily="34" charset="0"/>
              </a:rPr>
              <a:t> </a:t>
            </a:r>
            <a:r>
              <a:rPr lang="fr-FR" altLang="fr-FR" sz="1400" b="1" dirty="0">
                <a:latin typeface="Corbel" pitchFamily="34" charset="0"/>
              </a:rPr>
              <a:t>Mobile : 06 </a:t>
            </a:r>
            <a:r>
              <a:rPr lang="fr-FR" altLang="fr-FR" sz="1400" b="1" dirty="0" smtClean="0">
                <a:latin typeface="Corbel" pitchFamily="34" charset="0"/>
              </a:rPr>
              <a:t>89 91 92 23 </a:t>
            </a:r>
            <a:r>
              <a:rPr lang="fr-FR" altLang="fr-FR" sz="1400" b="1" dirty="0">
                <a:latin typeface="Corbel" pitchFamily="34" charset="0"/>
              </a:rPr>
              <a:t>/  </a:t>
            </a:r>
            <a:r>
              <a:rPr lang="fr-FR" altLang="fr-FR" sz="1400" b="1" dirty="0" smtClean="0">
                <a:latin typeface="Corbel" pitchFamily="34" charset="0"/>
              </a:rPr>
              <a:t>assoartetpartage@orange.fr</a:t>
            </a:r>
            <a:endParaRPr lang="fr-FR" altLang="fr-FR" sz="1100" dirty="0">
              <a:latin typeface="Times New Roman" pitchFamily="18" charset="0"/>
            </a:endParaRPr>
          </a:p>
          <a:p>
            <a:pPr eaLnBrk="1" hangingPunct="1">
              <a:spcBef>
                <a:spcPct val="0"/>
              </a:spcBef>
              <a:buFontTx/>
              <a:buNone/>
            </a:pPr>
            <a:endParaRPr lang="fr-FR" altLang="fr-FR" sz="1800" dirty="0">
              <a:latin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947738" y="5516563"/>
            <a:ext cx="72961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200" dirty="0">
                <a:solidFill>
                  <a:srgbClr val="002060"/>
                </a:solidFill>
                <a:latin typeface="TUIType" panose="020C0604040202020203" pitchFamily="34" charset="0"/>
              </a:rPr>
              <a:t>Le centre </a:t>
            </a:r>
            <a:r>
              <a:rPr lang="fr-FR" altLang="fr-FR" sz="1200" dirty="0" smtClean="0">
                <a:solidFill>
                  <a:srgbClr val="002060"/>
                </a:solidFill>
                <a:latin typeface="TUIType" panose="020C0604040202020203" pitchFamily="34" charset="0"/>
              </a:rPr>
              <a:t>ville de Marrakech </a:t>
            </a:r>
            <a:r>
              <a:rPr lang="fr-FR" altLang="fr-FR" sz="1200" dirty="0">
                <a:solidFill>
                  <a:srgbClr val="002060"/>
                </a:solidFill>
                <a:latin typeface="TUIType" panose="020C0604040202020203" pitchFamily="34" charset="0"/>
              </a:rPr>
              <a:t>se situe à environ 20 min, accessible via le service </a:t>
            </a:r>
            <a:r>
              <a:rPr lang="fr-FR" altLang="fr-FR" sz="1200" dirty="0" smtClean="0">
                <a:solidFill>
                  <a:srgbClr val="002060"/>
                </a:solidFill>
                <a:latin typeface="TUIType" panose="020C0604040202020203" pitchFamily="34" charset="0"/>
              </a:rPr>
              <a:t>payant de navettes</a:t>
            </a:r>
          </a:p>
          <a:p>
            <a:pPr algn="ctr" eaLnBrk="1" hangingPunct="1"/>
            <a:r>
              <a:rPr lang="fr-FR" altLang="fr-FR" sz="1200" dirty="0" smtClean="0">
                <a:solidFill>
                  <a:srgbClr val="002060"/>
                </a:solidFill>
                <a:latin typeface="TUIType" panose="020C0604040202020203" pitchFamily="34" charset="0"/>
              </a:rPr>
              <a:t>(environ </a:t>
            </a:r>
            <a:r>
              <a:rPr lang="fr-FR" altLang="fr-FR" sz="1200" dirty="0">
                <a:solidFill>
                  <a:srgbClr val="002060"/>
                </a:solidFill>
                <a:latin typeface="TUIType" panose="020C0604040202020203" pitchFamily="34" charset="0"/>
              </a:rPr>
              <a:t>2€ par </a:t>
            </a:r>
            <a:r>
              <a:rPr lang="fr-FR" altLang="fr-FR" sz="1200" dirty="0" smtClean="0">
                <a:solidFill>
                  <a:srgbClr val="002060"/>
                </a:solidFill>
                <a:latin typeface="TUIType" panose="020C0604040202020203" pitchFamily="34" charset="0"/>
              </a:rPr>
              <a:t>personne </a:t>
            </a:r>
            <a:r>
              <a:rPr lang="fr-FR" altLang="fr-FR" sz="1200" dirty="0">
                <a:solidFill>
                  <a:srgbClr val="002060"/>
                </a:solidFill>
                <a:latin typeface="TUIType" panose="020C0604040202020203" pitchFamily="34" charset="0"/>
              </a:rPr>
              <a:t>et par trajet</a:t>
            </a:r>
            <a:r>
              <a:rPr lang="fr-FR" altLang="fr-FR" sz="1200" dirty="0" smtClean="0">
                <a:solidFill>
                  <a:srgbClr val="002060"/>
                </a:solidFill>
                <a:latin typeface="TUIType" panose="020C0604040202020203" pitchFamily="34" charset="0"/>
              </a:rPr>
              <a:t>).</a:t>
            </a:r>
          </a:p>
          <a:p>
            <a:pPr algn="ctr" eaLnBrk="1" hangingPunct="1"/>
            <a:endParaRPr lang="fr-FR" altLang="fr-FR" sz="1200" dirty="0">
              <a:solidFill>
                <a:srgbClr val="002060"/>
              </a:solidFill>
              <a:latin typeface="TUIType" panose="020C0604040202020203" pitchFamily="34" charset="0"/>
            </a:endParaRPr>
          </a:p>
          <a:p>
            <a:pPr algn="ctr" eaLnBrk="1" hangingPunct="1"/>
            <a:r>
              <a:rPr lang="fr-FR" sz="1200" b="1" dirty="0" smtClean="0">
                <a:solidFill>
                  <a:srgbClr val="002060"/>
                </a:solidFill>
                <a:latin typeface="TUIType" pitchFamily="34" charset="0"/>
              </a:rPr>
              <a:t>Avec supplément </a:t>
            </a:r>
            <a:r>
              <a:rPr lang="fr-FR" sz="1200" dirty="0" smtClean="0">
                <a:solidFill>
                  <a:srgbClr val="002060"/>
                </a:solidFill>
                <a:latin typeface="TUIType" pitchFamily="34" charset="0"/>
              </a:rPr>
              <a:t>: spa, hammam, sauna soins esthétiques pour le corps et le visage, cures bien-être en option.</a:t>
            </a:r>
            <a:endParaRPr lang="fr-FR" sz="1200" b="1" dirty="0" smtClean="0">
              <a:solidFill>
                <a:srgbClr val="002060"/>
              </a:solidFill>
              <a:latin typeface="TUIType" pitchFamily="34" charset="0"/>
            </a:endParaRPr>
          </a:p>
          <a:p>
            <a:pPr algn="ctr" eaLnBrk="1" hangingPunct="1"/>
            <a:endParaRPr lang="fr-FR" altLang="fr-FR" sz="1200" dirty="0">
              <a:solidFill>
                <a:srgbClr val="002060"/>
              </a:solidFill>
              <a:latin typeface="TUIType" panose="020C0604040202020203" pitchFamily="34" charset="0"/>
            </a:endParaRPr>
          </a:p>
        </p:txBody>
      </p:sp>
      <p:sp>
        <p:nvSpPr>
          <p:cNvPr id="17411" name="ZoneTexte 5"/>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17412" name="Image 8"/>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oneTexte 9"/>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092A5E"/>
                </a:solidFill>
                <a:latin typeface="TUIType"/>
                <a:ea typeface="ＭＳ Ｐゴシック" charset="-128"/>
              </a:rPr>
              <a:t>ACTIVITéS </a:t>
            </a:r>
            <a:r>
              <a:rPr lang="fr-FR" sz="2000" cap="all" dirty="0">
                <a:solidFill>
                  <a:srgbClr val="092A5E"/>
                </a:solidFill>
                <a:latin typeface="TUITypeLight"/>
                <a:ea typeface="ＭＳ Ｐゴシック" charset="-128"/>
              </a:rPr>
              <a:t>&amp;</a:t>
            </a:r>
            <a:r>
              <a:rPr lang="fr-FR" sz="2000" cap="all" dirty="0">
                <a:solidFill>
                  <a:srgbClr val="092A5E"/>
                </a:solidFill>
                <a:latin typeface="TUIType"/>
                <a:ea typeface="ＭＳ Ｐゴシック" charset="-128"/>
              </a:rPr>
              <a:t> LOISIRS</a:t>
            </a:r>
            <a:endParaRPr lang="fr-FR" sz="2000" dirty="0">
              <a:solidFill>
                <a:srgbClr val="092A5E"/>
              </a:solidFill>
              <a:latin typeface="TUIType"/>
              <a:ea typeface="ＭＳ Ｐゴシック" charset="-128"/>
            </a:endParaRPr>
          </a:p>
        </p:txBody>
      </p:sp>
      <p:sp>
        <p:nvSpPr>
          <p:cNvPr id="11" name="Rectangle 10"/>
          <p:cNvSpPr/>
          <p:nvPr/>
        </p:nvSpPr>
        <p:spPr>
          <a:xfrm>
            <a:off x="144463" y="1268413"/>
            <a:ext cx="5621337" cy="38750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Vue d’ensemble de la plage </a:t>
            </a:r>
          </a:p>
          <a:p>
            <a:pPr algn="ctr" fontAlgn="auto">
              <a:spcBef>
                <a:spcPts val="0"/>
              </a:spcBef>
              <a:spcAft>
                <a:spcPts val="0"/>
              </a:spcAft>
              <a:defRPr/>
            </a:pPr>
            <a:r>
              <a:rPr lang="fr-FR" dirty="0"/>
              <a:t>Grand angle</a:t>
            </a:r>
          </a:p>
        </p:txBody>
      </p:sp>
      <p:sp>
        <p:nvSpPr>
          <p:cNvPr id="13" name="Rectangle 12"/>
          <p:cNvSpPr/>
          <p:nvPr/>
        </p:nvSpPr>
        <p:spPr>
          <a:xfrm>
            <a:off x="5942013" y="1268413"/>
            <a:ext cx="3094037" cy="38750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Autre angle plus rapproché</a:t>
            </a:r>
          </a:p>
          <a:p>
            <a:pPr algn="ctr" fontAlgn="auto">
              <a:spcBef>
                <a:spcPts val="0"/>
              </a:spcBef>
              <a:spcAft>
                <a:spcPts val="0"/>
              </a:spcAft>
              <a:defRPr/>
            </a:pPr>
            <a:r>
              <a:rPr lang="fr-FR" dirty="0"/>
              <a:t>Ou activités sur la plage</a:t>
            </a:r>
          </a:p>
        </p:txBody>
      </p:sp>
      <p:pic>
        <p:nvPicPr>
          <p:cNvPr id="17416" name="Image 1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43763" y="277813"/>
            <a:ext cx="666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7" name="Image 8" descr="Club-Marmara-Madina-jardins-de-majorelle-008.jpg"/>
          <p:cNvPicPr>
            <a:picLocks noChangeAspect="1"/>
          </p:cNvPicPr>
          <p:nvPr/>
        </p:nvPicPr>
        <p:blipFill>
          <a:blip r:embed="rId4" cstate="print">
            <a:extLst>
              <a:ext uri="{28A0092B-C50C-407E-A947-70E740481C1C}">
                <a14:useLocalDpi xmlns:a14="http://schemas.microsoft.com/office/drawing/2010/main" xmlns="" val="0"/>
              </a:ext>
            </a:extLst>
          </a:blip>
          <a:srcRect l="2223"/>
          <a:stretch>
            <a:fillRect/>
          </a:stretch>
        </p:blipFill>
        <p:spPr bwMode="auto">
          <a:xfrm>
            <a:off x="0" y="1268413"/>
            <a:ext cx="5784850" cy="387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5080" y="4797466"/>
            <a:ext cx="3075826" cy="215900"/>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smtClean="0">
                <a:latin typeface="TUIType" panose="020C0604040202020203" pitchFamily="34" charset="0"/>
              </a:rPr>
              <a:t>Le Jardin de Majorelle - Marrakech</a:t>
            </a:r>
            <a:endParaRPr lang="fr-FR" sz="1100" dirty="0">
              <a:latin typeface="TUIType" panose="020C0604040202020203" pitchFamily="34" charset="0"/>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42012" y="1268413"/>
            <a:ext cx="3201988" cy="2062691"/>
          </a:xfrm>
          <a:prstGeom prst="rect">
            <a:avLst/>
          </a:prstGeom>
        </p:spPr>
      </p:pic>
      <p:pic>
        <p:nvPicPr>
          <p:cNvPr id="3" name="Image 2"/>
          <p:cNvPicPr>
            <a:picLocks noChangeAspect="1"/>
          </p:cNvPicPr>
          <p:nvPr/>
        </p:nvPicPr>
        <p:blipFill rotWithShape="1">
          <a:blip r:embed="rId6" cstate="print">
            <a:extLst>
              <a:ext uri="{28A0092B-C50C-407E-A947-70E740481C1C}">
                <a14:useLocalDpi xmlns:a14="http://schemas.microsoft.com/office/drawing/2010/main" xmlns="" val="0"/>
              </a:ext>
            </a:extLst>
          </a:blip>
          <a:srcRect t="8367"/>
          <a:stretch/>
        </p:blipFill>
        <p:spPr>
          <a:xfrm>
            <a:off x="5942012" y="3331684"/>
            <a:ext cx="3201987" cy="1811816"/>
          </a:xfrm>
          <a:prstGeom prst="rect">
            <a:avLst/>
          </a:prstGeom>
        </p:spPr>
      </p:pic>
      <p:sp>
        <p:nvSpPr>
          <p:cNvPr id="14" name="Rectangle 13"/>
          <p:cNvSpPr/>
          <p:nvPr/>
        </p:nvSpPr>
        <p:spPr>
          <a:xfrm>
            <a:off x="5942013" y="4797466"/>
            <a:ext cx="1403350" cy="215900"/>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smtClean="0">
                <a:latin typeface="TUIType" panose="020C0604040202020203" pitchFamily="34" charset="0"/>
              </a:rPr>
              <a:t>Le Spa</a:t>
            </a:r>
            <a:endParaRPr lang="fr-FR" sz="1100" dirty="0">
              <a:latin typeface="TUIType" panose="020C0604040202020203" pitchFamily="34" charset="0"/>
            </a:endParaRP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938213" y="5383213"/>
            <a:ext cx="7267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200" dirty="0">
                <a:solidFill>
                  <a:srgbClr val="002060"/>
                </a:solidFill>
                <a:latin typeface="TUIType" panose="020C0604040202020203" pitchFamily="34" charset="0"/>
              </a:rPr>
              <a:t>3 piscines </a:t>
            </a:r>
            <a:r>
              <a:rPr lang="fr-FR" altLang="fr-FR" sz="1200" dirty="0" smtClean="0">
                <a:solidFill>
                  <a:srgbClr val="002060"/>
                </a:solidFill>
                <a:latin typeface="TUIType" panose="020C0604040202020203" pitchFamily="34" charset="0"/>
              </a:rPr>
              <a:t>extérieures </a:t>
            </a:r>
            <a:r>
              <a:rPr lang="fr-FR" altLang="fr-FR" sz="1200" dirty="0">
                <a:solidFill>
                  <a:srgbClr val="002060"/>
                </a:solidFill>
                <a:latin typeface="TUIType" panose="020C0604040202020203" pitchFamily="34" charset="0"/>
              </a:rPr>
              <a:t>dont 1 chauffée selon saison et 1 </a:t>
            </a:r>
            <a:r>
              <a:rPr lang="fr-FR" altLang="fr-FR" sz="1200" dirty="0" smtClean="0">
                <a:solidFill>
                  <a:srgbClr val="002060"/>
                </a:solidFill>
                <a:latin typeface="TUIType" panose="020C0604040202020203" pitchFamily="34" charset="0"/>
              </a:rPr>
              <a:t>piscine calme avec </a:t>
            </a:r>
            <a:r>
              <a:rPr lang="fr-FR" altLang="fr-FR" sz="1200" dirty="0">
                <a:solidFill>
                  <a:srgbClr val="002060"/>
                </a:solidFill>
                <a:latin typeface="TUIType" panose="020C0604040202020203" pitchFamily="34" charset="0"/>
              </a:rPr>
              <a:t>cascade. </a:t>
            </a:r>
            <a:endParaRPr lang="fr-FR" altLang="fr-FR" sz="1200" dirty="0" smtClean="0">
              <a:solidFill>
                <a:srgbClr val="002060"/>
              </a:solidFill>
              <a:latin typeface="TUIType" panose="020C0604040202020203" pitchFamily="34" charset="0"/>
            </a:endParaRPr>
          </a:p>
          <a:p>
            <a:pPr algn="ctr" eaLnBrk="1" hangingPunct="1"/>
            <a:r>
              <a:rPr lang="fr-FR" altLang="fr-FR" sz="1200" dirty="0" smtClean="0">
                <a:solidFill>
                  <a:srgbClr val="002060"/>
                </a:solidFill>
                <a:latin typeface="TUIType" panose="020C0604040202020203" pitchFamily="34" charset="0"/>
              </a:rPr>
              <a:t>Elles </a:t>
            </a:r>
            <a:r>
              <a:rPr lang="fr-FR" altLang="fr-FR" sz="1200" dirty="0">
                <a:solidFill>
                  <a:srgbClr val="002060"/>
                </a:solidFill>
                <a:latin typeface="TUIType" panose="020C0604040202020203" pitchFamily="34" charset="0"/>
              </a:rPr>
              <a:t>sont toutes </a:t>
            </a:r>
            <a:r>
              <a:rPr lang="fr-FR" altLang="fr-FR" sz="1200" dirty="0" smtClean="0">
                <a:solidFill>
                  <a:srgbClr val="002060"/>
                </a:solidFill>
                <a:latin typeface="TUIType" panose="020C0604040202020203" pitchFamily="34" charset="0"/>
              </a:rPr>
              <a:t>aménagées avec </a:t>
            </a:r>
            <a:r>
              <a:rPr lang="fr-FR" altLang="fr-FR" sz="1200" dirty="0">
                <a:solidFill>
                  <a:srgbClr val="002060"/>
                </a:solidFill>
                <a:latin typeface="TUIType" panose="020C0604040202020203" pitchFamily="34" charset="0"/>
              </a:rPr>
              <a:t>parasols, </a:t>
            </a:r>
            <a:r>
              <a:rPr lang="fr-FR" altLang="fr-FR" sz="1200" dirty="0" smtClean="0">
                <a:solidFill>
                  <a:srgbClr val="002060"/>
                </a:solidFill>
                <a:latin typeface="TUIType" panose="020C0604040202020203" pitchFamily="34" charset="0"/>
              </a:rPr>
              <a:t>transats </a:t>
            </a:r>
            <a:r>
              <a:rPr lang="fr-FR" altLang="fr-FR" sz="1200" dirty="0">
                <a:solidFill>
                  <a:srgbClr val="002060"/>
                </a:solidFill>
                <a:latin typeface="TUIType" panose="020C0604040202020203" pitchFamily="34" charset="0"/>
              </a:rPr>
              <a:t>et </a:t>
            </a:r>
            <a:r>
              <a:rPr lang="fr-FR" altLang="fr-FR" sz="1200" dirty="0" smtClean="0">
                <a:solidFill>
                  <a:srgbClr val="002060"/>
                </a:solidFill>
                <a:latin typeface="TUIType" panose="020C0604040202020203" pitchFamily="34" charset="0"/>
              </a:rPr>
              <a:t>serviettes avec caution. </a:t>
            </a:r>
            <a:endParaRPr lang="fr-FR" altLang="fr-FR" sz="1200" dirty="0">
              <a:solidFill>
                <a:srgbClr val="002060"/>
              </a:solidFill>
              <a:latin typeface="TUIType" panose="020C0604040202020203" pitchFamily="34" charset="0"/>
            </a:endParaRPr>
          </a:p>
        </p:txBody>
      </p:sp>
      <p:sp>
        <p:nvSpPr>
          <p:cNvPr id="18435" name="ZoneTexte 4"/>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18436" name="Image 10"/>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ZoneTexte 11"/>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092A5E"/>
                </a:solidFill>
                <a:latin typeface="TUIType"/>
                <a:ea typeface="ＭＳ Ｐゴシック" charset="-128"/>
              </a:rPr>
              <a:t>ACTIVITéS </a:t>
            </a:r>
            <a:r>
              <a:rPr lang="fr-FR" sz="2000" cap="all" dirty="0">
                <a:solidFill>
                  <a:srgbClr val="092A5E"/>
                </a:solidFill>
                <a:latin typeface="TUITypeLight"/>
                <a:ea typeface="ＭＳ Ｐゴシック" charset="-128"/>
              </a:rPr>
              <a:t>&amp;</a:t>
            </a:r>
            <a:r>
              <a:rPr lang="fr-FR" sz="2000" cap="all" dirty="0">
                <a:solidFill>
                  <a:srgbClr val="092A5E"/>
                </a:solidFill>
                <a:latin typeface="TUIType"/>
                <a:ea typeface="ＭＳ Ｐゴシック" charset="-128"/>
              </a:rPr>
              <a:t> LOISIRS</a:t>
            </a:r>
            <a:endParaRPr lang="fr-FR" sz="2000" dirty="0">
              <a:solidFill>
                <a:srgbClr val="092A5E"/>
              </a:solidFill>
              <a:latin typeface="TUIType"/>
              <a:ea typeface="ＭＳ Ｐゴシック" charset="-128"/>
            </a:endParaRPr>
          </a:p>
        </p:txBody>
      </p:sp>
      <p:sp>
        <p:nvSpPr>
          <p:cNvPr id="9" name="Rectangle 8"/>
          <p:cNvSpPr/>
          <p:nvPr/>
        </p:nvSpPr>
        <p:spPr>
          <a:xfrm>
            <a:off x="3465512" y="1229091"/>
            <a:ext cx="5678488" cy="3825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Grande vue piscine</a:t>
            </a:r>
          </a:p>
        </p:txBody>
      </p:sp>
      <p:sp>
        <p:nvSpPr>
          <p:cNvPr id="13" name="Rectangle 12"/>
          <p:cNvSpPr/>
          <p:nvPr/>
        </p:nvSpPr>
        <p:spPr>
          <a:xfrm>
            <a:off x="125413" y="1543050"/>
            <a:ext cx="2894012" cy="3511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2è piscine ou piscine enfant</a:t>
            </a:r>
          </a:p>
        </p:txBody>
      </p:sp>
      <p:pic>
        <p:nvPicPr>
          <p:cNvPr id="18440" name="Image 1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43763" y="277813"/>
            <a:ext cx="666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1" name="Image 9" descr="CLUB-MARMARA-MADINA-ESPACE-AQUATIQUE-014.jpg"/>
          <p:cNvPicPr>
            <a:picLocks noChangeAspect="1"/>
          </p:cNvPicPr>
          <p:nvPr/>
        </p:nvPicPr>
        <p:blipFill>
          <a:blip r:embed="rId4" cstate="print">
            <a:extLst>
              <a:ext uri="{28A0092B-C50C-407E-A947-70E740481C1C}">
                <a14:useLocalDpi xmlns:a14="http://schemas.microsoft.com/office/drawing/2010/main" xmlns="" val="0"/>
              </a:ext>
            </a:extLst>
          </a:blip>
          <a:srcRect l="27882" r="17175"/>
          <a:stretch>
            <a:fillRect/>
          </a:stretch>
        </p:blipFill>
        <p:spPr bwMode="auto">
          <a:xfrm>
            <a:off x="0" y="1202104"/>
            <a:ext cx="3299460" cy="3852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Image 10" descr="Club-Marmara-Madina-espace-aquatique-029.jpg"/>
          <p:cNvPicPr>
            <a:picLocks noChangeAspect="1"/>
          </p:cNvPicPr>
          <p:nvPr/>
        </p:nvPicPr>
        <p:blipFill>
          <a:blip r:embed="rId5" cstate="print">
            <a:extLst>
              <a:ext uri="{28A0092B-C50C-407E-A947-70E740481C1C}">
                <a14:useLocalDpi xmlns:a14="http://schemas.microsoft.com/office/drawing/2010/main" xmlns="" val="0"/>
              </a:ext>
            </a:extLst>
          </a:blip>
          <a:srcRect b="9010"/>
          <a:stretch>
            <a:fillRect/>
          </a:stretch>
        </p:blipFill>
        <p:spPr bwMode="auto">
          <a:xfrm>
            <a:off x="3465512" y="1197364"/>
            <a:ext cx="5678488" cy="3856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511" y="4706666"/>
            <a:ext cx="1875403" cy="215900"/>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smtClean="0">
                <a:latin typeface="TUIType" panose="020C0604040202020203" pitchFamily="34" charset="0"/>
              </a:rPr>
              <a:t>Piscine de l’espace Mango</a:t>
            </a:r>
            <a:endParaRPr lang="fr-FR" sz="1100" dirty="0">
              <a:latin typeface="TUIType" panose="020C0604040202020203" pitchFamily="34" charset="0"/>
            </a:endParaRPr>
          </a:p>
        </p:txBody>
      </p:sp>
      <p:sp>
        <p:nvSpPr>
          <p:cNvPr id="15" name="Rectangle 14"/>
          <p:cNvSpPr/>
          <p:nvPr/>
        </p:nvSpPr>
        <p:spPr>
          <a:xfrm>
            <a:off x="3465512" y="4707913"/>
            <a:ext cx="1802524" cy="214653"/>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smtClean="0">
                <a:latin typeface="TUIType" panose="020C0604040202020203" pitchFamily="34" charset="0"/>
              </a:rPr>
              <a:t>Les piscines animées</a:t>
            </a:r>
            <a:endParaRPr lang="fr-FR" sz="1100" dirty="0">
              <a:latin typeface="TUIType" panose="020C0604040202020203" pitchFamily="34" charset="0"/>
            </a:endParaRP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oneTexte 8"/>
          <p:cNvSpPr txBox="1">
            <a:spLocks noChangeArrowheads="1"/>
          </p:cNvSpPr>
          <p:nvPr/>
        </p:nvSpPr>
        <p:spPr bwMode="auto">
          <a:xfrm>
            <a:off x="36513" y="4427023"/>
            <a:ext cx="9144000" cy="2123658"/>
          </a:xfrm>
          <a:prstGeom prst="rect">
            <a:avLst/>
          </a:prstGeom>
          <a:noFill/>
          <a:ln w="9525">
            <a:noFill/>
            <a:miter lim="800000"/>
            <a:headEnd/>
            <a:tailEnd/>
          </a:ln>
        </p:spPr>
        <p:txBody>
          <a:bodyPr>
            <a:spAutoFit/>
          </a:bodyPr>
          <a:lstStyle/>
          <a:p>
            <a:pPr algn="ctr">
              <a:defRPr/>
            </a:pPr>
            <a:r>
              <a:rPr lang="fr-FR" sz="1200" dirty="0">
                <a:solidFill>
                  <a:srgbClr val="092A5E"/>
                </a:solidFill>
                <a:latin typeface="TUIType" pitchFamily="34" charset="0"/>
              </a:rPr>
              <a:t>Une équipe d’animation </a:t>
            </a:r>
            <a:r>
              <a:rPr lang="fr-FR" sz="1200" b="1" dirty="0">
                <a:solidFill>
                  <a:srgbClr val="092A5E"/>
                </a:solidFill>
                <a:latin typeface="TUIType" pitchFamily="34" charset="0"/>
              </a:rPr>
              <a:t>100% francophone </a:t>
            </a:r>
            <a:r>
              <a:rPr lang="fr-FR" sz="1200" dirty="0">
                <a:solidFill>
                  <a:srgbClr val="092A5E"/>
                </a:solidFill>
                <a:latin typeface="TUIType" pitchFamily="34" charset="0"/>
              </a:rPr>
              <a:t>propose un programme varié d’animations </a:t>
            </a:r>
          </a:p>
          <a:p>
            <a:pPr algn="ctr">
              <a:defRPr/>
            </a:pPr>
            <a:r>
              <a:rPr lang="fr-FR" sz="1200" dirty="0">
                <a:solidFill>
                  <a:srgbClr val="092A5E"/>
                </a:solidFill>
                <a:latin typeface="TUIType" pitchFamily="34" charset="0"/>
              </a:rPr>
              <a:t>et d’activités ludiques et sportives tout au long de la journée, spectacles et soirées à thème. </a:t>
            </a:r>
          </a:p>
          <a:p>
            <a:pPr algn="ctr">
              <a:defRPr/>
            </a:pPr>
            <a:r>
              <a:rPr lang="fr-FR" sz="1200" dirty="0">
                <a:solidFill>
                  <a:srgbClr val="092A5E"/>
                </a:solidFill>
                <a:latin typeface="TUIType" pitchFamily="34" charset="0"/>
              </a:rPr>
              <a:t> </a:t>
            </a:r>
          </a:p>
          <a:p>
            <a:pPr algn="ctr" fontAlgn="auto">
              <a:spcBef>
                <a:spcPts val="0"/>
              </a:spcBef>
              <a:spcAft>
                <a:spcPts val="0"/>
              </a:spcAft>
              <a:defRPr/>
            </a:pPr>
            <a:r>
              <a:rPr lang="fr-FR" sz="1200" b="1" dirty="0">
                <a:solidFill>
                  <a:srgbClr val="092A5E"/>
                </a:solidFill>
                <a:latin typeface="TUIType" pitchFamily="34" charset="0"/>
              </a:rPr>
              <a:t>Activités </a:t>
            </a:r>
            <a:r>
              <a:rPr lang="fr-FR" sz="1200" b="1" dirty="0">
                <a:solidFill>
                  <a:srgbClr val="092A5E"/>
                </a:solidFill>
                <a:latin typeface="TUITypeLight"/>
              </a:rPr>
              <a:t>&amp;</a:t>
            </a:r>
            <a:r>
              <a:rPr lang="fr-FR" sz="1200" b="1" dirty="0">
                <a:solidFill>
                  <a:srgbClr val="092A5E"/>
                </a:solidFill>
                <a:latin typeface="TUIType" pitchFamily="34" charset="0"/>
              </a:rPr>
              <a:t> sports </a:t>
            </a:r>
            <a:r>
              <a:rPr lang="fr-FR" sz="1200" dirty="0">
                <a:solidFill>
                  <a:srgbClr val="092A5E"/>
                </a:solidFill>
                <a:latin typeface="TUIType" pitchFamily="34" charset="0"/>
              </a:rPr>
              <a:t>: </a:t>
            </a:r>
            <a:r>
              <a:rPr lang="fr-FR" sz="1200" dirty="0">
                <a:solidFill>
                  <a:srgbClr val="002060"/>
                </a:solidFill>
                <a:latin typeface="TUIType" pitchFamily="34" charset="0"/>
              </a:rPr>
              <a:t>4 courts de tennis (terre battue), tennis de table, basket-ball, terrain de football (gazon synthétique), </a:t>
            </a:r>
            <a:endParaRPr lang="fr-FR" sz="1200" dirty="0" smtClean="0">
              <a:solidFill>
                <a:srgbClr val="002060"/>
              </a:solidFill>
              <a:latin typeface="TUIType" pitchFamily="34" charset="0"/>
            </a:endParaRPr>
          </a:p>
          <a:p>
            <a:pPr algn="ctr" fontAlgn="auto">
              <a:spcBef>
                <a:spcPts val="0"/>
              </a:spcBef>
              <a:spcAft>
                <a:spcPts val="0"/>
              </a:spcAft>
              <a:defRPr/>
            </a:pPr>
            <a:r>
              <a:rPr lang="fr-FR" sz="1200" dirty="0" smtClean="0">
                <a:solidFill>
                  <a:srgbClr val="002060"/>
                </a:solidFill>
                <a:latin typeface="TUIType" pitchFamily="34" charset="0"/>
              </a:rPr>
              <a:t>volley-ball</a:t>
            </a:r>
            <a:r>
              <a:rPr lang="fr-FR" sz="1200" dirty="0">
                <a:solidFill>
                  <a:srgbClr val="002060"/>
                </a:solidFill>
                <a:latin typeface="TUIType" pitchFamily="34" charset="0"/>
              </a:rPr>
              <a:t>, pétanque, fléchettes, stretching, cours de fitness, aquagym, water-polo</a:t>
            </a:r>
            <a:endParaRPr lang="fr-FR" sz="1200" dirty="0">
              <a:solidFill>
                <a:srgbClr val="092A5E"/>
              </a:solidFill>
              <a:latin typeface="TUIType" pitchFamily="34" charset="0"/>
            </a:endParaRPr>
          </a:p>
          <a:p>
            <a:pPr algn="ctr">
              <a:defRPr/>
            </a:pPr>
            <a:endParaRPr lang="fr-FR" sz="1200" dirty="0">
              <a:solidFill>
                <a:srgbClr val="092A5E"/>
              </a:solidFill>
              <a:latin typeface="TUIType" pitchFamily="34" charset="0"/>
            </a:endParaRPr>
          </a:p>
          <a:p>
            <a:pPr marL="171450" indent="-171450" algn="ctr" fontAlgn="auto">
              <a:spcBef>
                <a:spcPts val="0"/>
              </a:spcBef>
              <a:spcAft>
                <a:spcPts val="0"/>
              </a:spcAft>
              <a:defRPr/>
            </a:pPr>
            <a:r>
              <a:rPr lang="fr-FR" sz="1200" b="1" dirty="0">
                <a:solidFill>
                  <a:srgbClr val="002060"/>
                </a:solidFill>
                <a:latin typeface="TUIType" pitchFamily="34" charset="0"/>
              </a:rPr>
              <a:t>Avec </a:t>
            </a:r>
            <a:r>
              <a:rPr lang="fr-FR" sz="1200" b="1" dirty="0" smtClean="0">
                <a:solidFill>
                  <a:srgbClr val="002060"/>
                </a:solidFill>
                <a:latin typeface="TUIType" pitchFamily="34" charset="0"/>
              </a:rPr>
              <a:t>supplément </a:t>
            </a:r>
            <a:r>
              <a:rPr lang="fr-FR" sz="1200" dirty="0" smtClean="0">
                <a:solidFill>
                  <a:srgbClr val="002060"/>
                </a:solidFill>
                <a:latin typeface="TUIType" pitchFamily="34" charset="0"/>
              </a:rPr>
              <a:t>: Balades </a:t>
            </a:r>
            <a:r>
              <a:rPr lang="fr-FR" sz="1200" dirty="0">
                <a:solidFill>
                  <a:srgbClr val="002060"/>
                </a:solidFill>
                <a:latin typeface="TUIType" pitchFamily="34" charset="0"/>
              </a:rPr>
              <a:t>VTT et mini-trekkings, piscine dans le nouvel espace zen Mango </a:t>
            </a:r>
            <a:r>
              <a:rPr lang="fr-FR" sz="1200" dirty="0" smtClean="0">
                <a:solidFill>
                  <a:srgbClr val="002060"/>
                </a:solidFill>
                <a:latin typeface="TUIType" pitchFamily="34" charset="0"/>
              </a:rPr>
              <a:t>(à </a:t>
            </a:r>
            <a:r>
              <a:rPr lang="fr-FR" sz="1200" dirty="0">
                <a:solidFill>
                  <a:srgbClr val="002060"/>
                </a:solidFill>
                <a:latin typeface="TUIType" pitchFamily="34" charset="0"/>
              </a:rPr>
              <a:t>partir de 18 ans)</a:t>
            </a:r>
          </a:p>
          <a:p>
            <a:pPr marL="171450" indent="-171450" algn="ctr" fontAlgn="auto">
              <a:spcBef>
                <a:spcPts val="0"/>
              </a:spcBef>
              <a:spcAft>
                <a:spcPts val="0"/>
              </a:spcAft>
              <a:defRPr/>
            </a:pPr>
            <a:endParaRPr lang="fr-FR" sz="1200" b="1" dirty="0" smtClean="0">
              <a:solidFill>
                <a:srgbClr val="002060"/>
              </a:solidFill>
              <a:latin typeface="TUIType" pitchFamily="34" charset="0"/>
            </a:endParaRPr>
          </a:p>
          <a:p>
            <a:pPr marL="171450" indent="-171450" algn="ctr" fontAlgn="auto">
              <a:spcBef>
                <a:spcPts val="0"/>
              </a:spcBef>
              <a:spcAft>
                <a:spcPts val="0"/>
              </a:spcAft>
              <a:defRPr/>
            </a:pPr>
            <a:r>
              <a:rPr lang="fr-FR" sz="1200" b="1" dirty="0" smtClean="0">
                <a:solidFill>
                  <a:srgbClr val="002060"/>
                </a:solidFill>
                <a:latin typeface="TUIType" pitchFamily="34" charset="0"/>
              </a:rPr>
              <a:t>À proximité</a:t>
            </a:r>
            <a:r>
              <a:rPr lang="fr-FR" sz="1200" dirty="0" smtClean="0">
                <a:solidFill>
                  <a:srgbClr val="002060"/>
                </a:solidFill>
                <a:latin typeface="TUIType" pitchFamily="34" charset="0"/>
              </a:rPr>
              <a:t> : Nouvel </a:t>
            </a:r>
            <a:r>
              <a:rPr lang="fr-FR" sz="1200" dirty="0">
                <a:solidFill>
                  <a:srgbClr val="002060"/>
                </a:solidFill>
                <a:latin typeface="TUIType" pitchFamily="34" charset="0"/>
              </a:rPr>
              <a:t>aquapark avec 25 toboggans et des jeux aquatiques pour enfants et 1 grande piscine, </a:t>
            </a:r>
            <a:endParaRPr lang="fr-FR" sz="1200" dirty="0" smtClean="0">
              <a:solidFill>
                <a:srgbClr val="002060"/>
              </a:solidFill>
              <a:latin typeface="TUIType" pitchFamily="34" charset="0"/>
            </a:endParaRPr>
          </a:p>
          <a:p>
            <a:pPr marL="171450" indent="-171450" algn="ctr" fontAlgn="auto">
              <a:spcBef>
                <a:spcPts val="0"/>
              </a:spcBef>
              <a:spcAft>
                <a:spcPts val="0"/>
              </a:spcAft>
              <a:defRPr/>
            </a:pPr>
            <a:r>
              <a:rPr lang="fr-FR" sz="1200" dirty="0" smtClean="0">
                <a:solidFill>
                  <a:srgbClr val="002060"/>
                </a:solidFill>
                <a:latin typeface="TUIType" pitchFamily="34" charset="0"/>
              </a:rPr>
              <a:t>parcours </a:t>
            </a:r>
            <a:r>
              <a:rPr lang="fr-FR" sz="1200" dirty="0">
                <a:solidFill>
                  <a:srgbClr val="002060"/>
                </a:solidFill>
                <a:latin typeface="TUIType" pitchFamily="34" charset="0"/>
              </a:rPr>
              <a:t>de golf 18 trous (env. </a:t>
            </a:r>
            <a:r>
              <a:rPr lang="fr-FR" sz="1200" dirty="0" smtClean="0">
                <a:solidFill>
                  <a:srgbClr val="002060"/>
                </a:solidFill>
                <a:latin typeface="TUIType" pitchFamily="34" charset="0"/>
              </a:rPr>
              <a:t>15 </a:t>
            </a:r>
            <a:r>
              <a:rPr lang="fr-FR" sz="1200" dirty="0">
                <a:solidFill>
                  <a:srgbClr val="002060"/>
                </a:solidFill>
                <a:latin typeface="TUIType" pitchFamily="34" charset="0"/>
              </a:rPr>
              <a:t>km)</a:t>
            </a:r>
            <a:endParaRPr lang="fr-FR" sz="1200" b="1" dirty="0">
              <a:solidFill>
                <a:srgbClr val="002060"/>
              </a:solidFill>
              <a:latin typeface="TUIType" pitchFamily="34" charset="0"/>
            </a:endParaRPr>
          </a:p>
          <a:p>
            <a:pPr marL="171450" indent="-171450" algn="ctr" fontAlgn="auto">
              <a:spcBef>
                <a:spcPts val="0"/>
              </a:spcBef>
              <a:spcAft>
                <a:spcPts val="0"/>
              </a:spcAft>
              <a:defRPr/>
            </a:pPr>
            <a:endParaRPr lang="fr-FR" sz="1200" b="1" dirty="0">
              <a:solidFill>
                <a:srgbClr val="002060"/>
              </a:solidFill>
              <a:latin typeface="TUIType" pitchFamily="34" charset="0"/>
            </a:endParaRPr>
          </a:p>
        </p:txBody>
      </p:sp>
      <p:sp>
        <p:nvSpPr>
          <p:cNvPr id="7" name="ZoneTexte 6"/>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092A5E"/>
                </a:solidFill>
                <a:latin typeface="TUIType"/>
                <a:ea typeface="ＭＳ Ｐゴシック" charset="-128"/>
              </a:rPr>
              <a:t>ACTIVITéS </a:t>
            </a:r>
            <a:r>
              <a:rPr lang="fr-FR" sz="2000" cap="all" dirty="0">
                <a:solidFill>
                  <a:srgbClr val="092A5E"/>
                </a:solidFill>
                <a:latin typeface="TUITypeLight"/>
                <a:ea typeface="ＭＳ Ｐゴシック" charset="-128"/>
              </a:rPr>
              <a:t>&amp;</a:t>
            </a:r>
            <a:r>
              <a:rPr lang="fr-FR" sz="2000" cap="all" dirty="0">
                <a:solidFill>
                  <a:srgbClr val="092A5E"/>
                </a:solidFill>
                <a:latin typeface="TUIType"/>
                <a:ea typeface="ＭＳ Ｐゴシック" charset="-128"/>
              </a:rPr>
              <a:t> LOISIRS</a:t>
            </a:r>
            <a:endParaRPr lang="fr-FR" sz="2000" dirty="0">
              <a:solidFill>
                <a:srgbClr val="092A5E"/>
              </a:solidFill>
              <a:latin typeface="TUIType"/>
              <a:ea typeface="ＭＳ Ｐゴシック" charset="-128"/>
            </a:endParaRPr>
          </a:p>
        </p:txBody>
      </p:sp>
      <p:sp>
        <p:nvSpPr>
          <p:cNvPr id="19460" name="ZoneTexte 9"/>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19461" name="Image 10"/>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p:nvPr/>
        </p:nvSpPr>
        <p:spPr>
          <a:xfrm>
            <a:off x="0" y="1754188"/>
            <a:ext cx="3106738" cy="23225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animations avec clients</a:t>
            </a:r>
          </a:p>
        </p:txBody>
      </p:sp>
      <p:sp>
        <p:nvSpPr>
          <p:cNvPr id="16" name="Rectangle 15"/>
          <p:cNvSpPr/>
          <p:nvPr/>
        </p:nvSpPr>
        <p:spPr>
          <a:xfrm>
            <a:off x="3184525" y="1754188"/>
            <a:ext cx="2900363" cy="23225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animateurs</a:t>
            </a:r>
          </a:p>
        </p:txBody>
      </p:sp>
      <p:sp>
        <p:nvSpPr>
          <p:cNvPr id="17" name="Rectangle 16"/>
          <p:cNvSpPr/>
          <p:nvPr/>
        </p:nvSpPr>
        <p:spPr>
          <a:xfrm>
            <a:off x="6156325" y="1754188"/>
            <a:ext cx="2987675" cy="23225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Installations sportives</a:t>
            </a:r>
          </a:p>
        </p:txBody>
      </p:sp>
      <p:pic>
        <p:nvPicPr>
          <p:cNvPr id="19465" name="Image 1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43763" y="277813"/>
            <a:ext cx="666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6" name="Image 9" descr="CLUB-MARMARA-MADINA-VOLLEY-BALL-007.jpg"/>
          <p:cNvPicPr>
            <a:picLocks noChangeAspect="1"/>
          </p:cNvPicPr>
          <p:nvPr/>
        </p:nvPicPr>
        <p:blipFill>
          <a:blip r:embed="rId4" cstate="print">
            <a:extLst>
              <a:ext uri="{28A0092B-C50C-407E-A947-70E740481C1C}">
                <a14:useLocalDpi xmlns:a14="http://schemas.microsoft.com/office/drawing/2010/main" xmlns="" val="0"/>
              </a:ext>
            </a:extLst>
          </a:blip>
          <a:srcRect l="3906" r="6915"/>
          <a:stretch>
            <a:fillRect/>
          </a:stretch>
        </p:blipFill>
        <p:spPr bwMode="auto">
          <a:xfrm>
            <a:off x="0" y="1754188"/>
            <a:ext cx="3106738" cy="2322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7" name="Image 10" descr="Club-Marmara-Madina-animateurs-010.jpg"/>
          <p:cNvPicPr>
            <a:picLocks noChangeAspect="1"/>
          </p:cNvPicPr>
          <p:nvPr/>
        </p:nvPicPr>
        <p:blipFill>
          <a:blip r:embed="rId5" cstate="print">
            <a:extLst>
              <a:ext uri="{28A0092B-C50C-407E-A947-70E740481C1C}">
                <a14:useLocalDpi xmlns:a14="http://schemas.microsoft.com/office/drawing/2010/main" xmlns="" val="0"/>
              </a:ext>
            </a:extLst>
          </a:blip>
          <a:srcRect l="6293" r="8173"/>
          <a:stretch>
            <a:fillRect/>
          </a:stretch>
        </p:blipFill>
        <p:spPr bwMode="auto">
          <a:xfrm>
            <a:off x="3184525" y="1754188"/>
            <a:ext cx="2900363" cy="232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8" name="Image 11" descr="Club-Marmara-Madina-tennis-001.jpg"/>
          <p:cNvPicPr>
            <a:picLocks noChangeAspect="1"/>
          </p:cNvPicPr>
          <p:nvPr/>
        </p:nvPicPr>
        <p:blipFill>
          <a:blip r:embed="rId6" cstate="print">
            <a:extLst>
              <a:ext uri="{28A0092B-C50C-407E-A947-70E740481C1C}">
                <a14:useLocalDpi xmlns:a14="http://schemas.microsoft.com/office/drawing/2010/main" xmlns="" val="0"/>
              </a:ext>
            </a:extLst>
          </a:blip>
          <a:srcRect l="13992"/>
          <a:stretch>
            <a:fillRect/>
          </a:stretch>
        </p:blipFill>
        <p:spPr bwMode="auto">
          <a:xfrm>
            <a:off x="6156325" y="1754188"/>
            <a:ext cx="2987675" cy="232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xmlns="" val="0"/>
              </a:ext>
            </a:extLst>
          </a:blip>
          <a:srcRect r="6766"/>
          <a:stretch/>
        </p:blipFill>
        <p:spPr>
          <a:xfrm>
            <a:off x="6681456" y="1320801"/>
            <a:ext cx="2136619" cy="1522084"/>
          </a:xfrm>
          <a:prstGeom prst="rect">
            <a:avLst/>
          </a:prstGeom>
        </p:spPr>
      </p:pic>
      <p:pic>
        <p:nvPicPr>
          <p:cNvPr id="2" name="Image 1"/>
          <p:cNvPicPr>
            <a:picLocks noChangeAspect="1"/>
          </p:cNvPicPr>
          <p:nvPr/>
        </p:nvPicPr>
        <p:blipFill>
          <a:blip r:embed="rId4" cstate="print"/>
          <a:stretch>
            <a:fillRect/>
          </a:stretch>
        </p:blipFill>
        <p:spPr>
          <a:xfrm>
            <a:off x="4252910" y="1320800"/>
            <a:ext cx="2320085" cy="1522413"/>
          </a:xfrm>
          <a:prstGeom prst="rect">
            <a:avLst/>
          </a:prstGeom>
        </p:spPr>
      </p:pic>
      <p:pic>
        <p:nvPicPr>
          <p:cNvPr id="4" name="Image 3"/>
          <p:cNvPicPr>
            <a:picLocks noChangeAspect="1"/>
          </p:cNvPicPr>
          <p:nvPr/>
        </p:nvPicPr>
        <p:blipFill rotWithShape="1">
          <a:blip r:embed="rId5" cstate="print">
            <a:extLst>
              <a:ext uri="{28A0092B-C50C-407E-A947-70E740481C1C}">
                <a14:useLocalDpi xmlns:a14="http://schemas.microsoft.com/office/drawing/2010/main" xmlns="" val="0"/>
              </a:ext>
            </a:extLst>
          </a:blip>
          <a:srcRect r="12186"/>
          <a:stretch/>
        </p:blipFill>
        <p:spPr>
          <a:xfrm>
            <a:off x="4246078" y="2933322"/>
            <a:ext cx="4571997" cy="3470983"/>
          </a:xfrm>
          <a:prstGeom prst="rect">
            <a:avLst/>
          </a:prstGeom>
        </p:spPr>
      </p:pic>
      <p:sp>
        <p:nvSpPr>
          <p:cNvPr id="8" name="ZoneTexte 7"/>
          <p:cNvSpPr txBox="1"/>
          <p:nvPr/>
        </p:nvSpPr>
        <p:spPr>
          <a:xfrm>
            <a:off x="269875" y="319088"/>
            <a:ext cx="3960813" cy="293687"/>
          </a:xfrm>
          <a:prstGeom prst="rect">
            <a:avLst/>
          </a:prstGeom>
          <a:noFill/>
        </p:spPr>
        <p:txBody>
          <a:bodyPr>
            <a:spAutoFit/>
          </a:bodyPr>
          <a:lstStyle/>
          <a:p>
            <a:pPr defTabSz="1204913" fontAlgn="auto">
              <a:lnSpc>
                <a:spcPts val="1500"/>
              </a:lnSpc>
              <a:spcBef>
                <a:spcPts val="0"/>
              </a:spcBef>
              <a:spcAft>
                <a:spcPts val="0"/>
              </a:spcAft>
              <a:defRPr/>
            </a:pPr>
            <a:r>
              <a:rPr lang="fr-FR" sz="2000" cap="all" dirty="0">
                <a:solidFill>
                  <a:srgbClr val="092A5E"/>
                </a:solidFill>
                <a:latin typeface="TUIType"/>
                <a:ea typeface="ＭＳ Ｐゴシック" charset="-128"/>
                <a:cs typeface="+mn-cs"/>
              </a:rPr>
              <a:t>LES EXCURSIONS</a:t>
            </a:r>
            <a:endParaRPr lang="fr-FR" sz="2000" dirty="0">
              <a:solidFill>
                <a:srgbClr val="092A5E"/>
              </a:solidFill>
              <a:latin typeface="TUIType"/>
              <a:ea typeface="ＭＳ Ｐゴシック" charset="-128"/>
              <a:cs typeface="+mn-cs"/>
            </a:endParaRPr>
          </a:p>
        </p:txBody>
      </p:sp>
      <p:sp>
        <p:nvSpPr>
          <p:cNvPr id="20486" name="ZoneTexte 9"/>
          <p:cNvSpPr txBox="1">
            <a:spLocks noChangeArrowheads="1"/>
          </p:cNvSpPr>
          <p:nvPr/>
        </p:nvSpPr>
        <p:spPr bwMode="auto">
          <a:xfrm>
            <a:off x="0" y="287338"/>
            <a:ext cx="252413" cy="285750"/>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20487" name="Image 10"/>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276225" y="1057275"/>
            <a:ext cx="3789363" cy="4408899"/>
          </a:xfrm>
          <a:prstGeom prst="rect">
            <a:avLst/>
          </a:prstGeom>
        </p:spPr>
        <p:txBody>
          <a:bodyPr>
            <a:spAutoFit/>
          </a:bodyPr>
          <a:lstStyle/>
          <a:p>
            <a:pPr fontAlgn="auto">
              <a:spcBef>
                <a:spcPts val="0"/>
              </a:spcBef>
              <a:spcAft>
                <a:spcPts val="0"/>
              </a:spcAft>
              <a:tabLst>
                <a:tab pos="93663" algn="l"/>
              </a:tabLst>
              <a:defRPr/>
            </a:pPr>
            <a:r>
              <a:rPr lang="fr-FR" dirty="0">
                <a:solidFill>
                  <a:srgbClr val="092A5E"/>
                </a:solidFill>
                <a:latin typeface="TUIType" panose="020C0604040202020203" pitchFamily="34" charset="0"/>
                <a:cs typeface="+mn-cs"/>
              </a:rPr>
              <a:t>Profitez d’une journée pour plonger au cœur du Maroc grâce à notre programme complet d’excursions :</a:t>
            </a:r>
          </a:p>
          <a:p>
            <a:pPr fontAlgn="auto">
              <a:spcBef>
                <a:spcPts val="0"/>
              </a:spcBef>
              <a:spcAft>
                <a:spcPts val="0"/>
              </a:spcAft>
              <a:tabLst>
                <a:tab pos="93663" algn="l"/>
              </a:tabLst>
              <a:defRPr/>
            </a:pPr>
            <a:endParaRPr lang="fr-FR" sz="1100" b="1" dirty="0">
              <a:solidFill>
                <a:srgbClr val="092A5E"/>
              </a:solidFill>
              <a:latin typeface="TUIType" panose="020C0604040202020203" pitchFamily="34" charset="0"/>
              <a:cs typeface="+mn-cs"/>
            </a:endParaRPr>
          </a:p>
          <a:p>
            <a:pPr marL="285750" indent="-285750" algn="just" fontAlgn="auto">
              <a:lnSpc>
                <a:spcPct val="150000"/>
              </a:lnSpc>
              <a:spcBef>
                <a:spcPts val="0"/>
              </a:spcBef>
              <a:spcAft>
                <a:spcPts val="0"/>
              </a:spcAft>
              <a:buFont typeface="Wingdings" panose="05000000000000000000" pitchFamily="2" charset="2"/>
              <a:buChar char="ü"/>
              <a:defRPr/>
            </a:pPr>
            <a:r>
              <a:rPr lang="fr-FR" sz="1400" b="1" dirty="0" smtClean="0">
                <a:solidFill>
                  <a:srgbClr val="092A5E"/>
                </a:solidFill>
                <a:latin typeface="TUIType" panose="020C0604040202020203" pitchFamily="34" charset="0"/>
                <a:cs typeface="+mn-cs"/>
              </a:rPr>
              <a:t>Découverte </a:t>
            </a:r>
            <a:r>
              <a:rPr lang="fr-FR" sz="1400" b="1" dirty="0">
                <a:solidFill>
                  <a:srgbClr val="092A5E"/>
                </a:solidFill>
                <a:latin typeface="TUIType" panose="020C0604040202020203" pitchFamily="34" charset="0"/>
                <a:cs typeface="+mn-cs"/>
              </a:rPr>
              <a:t>de Marrakech </a:t>
            </a:r>
            <a:endParaRPr lang="fr-FR" sz="1400" b="1" dirty="0" smtClean="0">
              <a:solidFill>
                <a:srgbClr val="092A5E"/>
              </a:solidFill>
              <a:latin typeface="TUIType" panose="020C0604040202020203" pitchFamily="34" charset="0"/>
              <a:cs typeface="+mn-cs"/>
            </a:endParaRPr>
          </a:p>
          <a:p>
            <a:pPr marL="285750" indent="-285750" algn="just" fontAlgn="auto">
              <a:lnSpc>
                <a:spcPct val="150000"/>
              </a:lnSpc>
              <a:spcBef>
                <a:spcPts val="0"/>
              </a:spcBef>
              <a:spcAft>
                <a:spcPts val="0"/>
              </a:spcAft>
              <a:buFont typeface="Wingdings" panose="05000000000000000000" pitchFamily="2" charset="2"/>
              <a:buChar char="ü"/>
              <a:defRPr/>
            </a:pPr>
            <a:r>
              <a:rPr lang="fr-FR" sz="1400" b="1" dirty="0">
                <a:solidFill>
                  <a:srgbClr val="092A5E"/>
                </a:solidFill>
                <a:latin typeface="TUIType" panose="020C0604040202020203" pitchFamily="34" charset="0"/>
              </a:rPr>
              <a:t>Visite extérieure de Marrakech </a:t>
            </a:r>
          </a:p>
          <a:p>
            <a:pPr marL="285750" indent="-285750" algn="just" fontAlgn="auto">
              <a:lnSpc>
                <a:spcPct val="150000"/>
              </a:lnSpc>
              <a:spcBef>
                <a:spcPts val="0"/>
              </a:spcBef>
              <a:spcAft>
                <a:spcPts val="0"/>
              </a:spcAft>
              <a:buFont typeface="Wingdings" panose="05000000000000000000" pitchFamily="2" charset="2"/>
              <a:buChar char="ü"/>
              <a:defRPr/>
            </a:pPr>
            <a:r>
              <a:rPr lang="fr-FR" sz="1400" b="1" dirty="0">
                <a:solidFill>
                  <a:srgbClr val="092A5E"/>
                </a:solidFill>
                <a:latin typeface="TUIType" panose="020C0604040202020203" pitchFamily="34" charset="0"/>
              </a:rPr>
              <a:t>Visite de souks à Marrakech </a:t>
            </a:r>
          </a:p>
          <a:p>
            <a:pPr marL="285750" indent="-285750" algn="just" fontAlgn="auto">
              <a:lnSpc>
                <a:spcPct val="150000"/>
              </a:lnSpc>
              <a:spcBef>
                <a:spcPts val="0"/>
              </a:spcBef>
              <a:spcAft>
                <a:spcPts val="0"/>
              </a:spcAft>
              <a:buFont typeface="Wingdings" panose="05000000000000000000" pitchFamily="2" charset="2"/>
              <a:buChar char="ü"/>
              <a:defRPr/>
            </a:pPr>
            <a:r>
              <a:rPr lang="fr-FR" sz="1400" b="1" dirty="0">
                <a:solidFill>
                  <a:srgbClr val="092A5E"/>
                </a:solidFill>
                <a:latin typeface="TUIType" panose="020C0604040202020203" pitchFamily="34" charset="0"/>
              </a:rPr>
              <a:t>Vallée de l’Ourika </a:t>
            </a:r>
          </a:p>
          <a:p>
            <a:pPr marL="285750" indent="-285750" algn="just" fontAlgn="auto">
              <a:lnSpc>
                <a:spcPct val="150000"/>
              </a:lnSpc>
              <a:spcBef>
                <a:spcPts val="0"/>
              </a:spcBef>
              <a:spcAft>
                <a:spcPts val="0"/>
              </a:spcAft>
              <a:buFont typeface="Wingdings" panose="05000000000000000000" pitchFamily="2" charset="2"/>
              <a:buChar char="ü"/>
              <a:defRPr/>
            </a:pPr>
            <a:r>
              <a:rPr lang="fr-FR" sz="1400" b="1" dirty="0">
                <a:solidFill>
                  <a:srgbClr val="092A5E"/>
                </a:solidFill>
                <a:latin typeface="TUIType" panose="020C0604040202020203" pitchFamily="34" charset="0"/>
              </a:rPr>
              <a:t>Plateau du Kik en </a:t>
            </a:r>
            <a:r>
              <a:rPr lang="fr-FR" sz="1400" b="1" dirty="0" smtClean="0">
                <a:solidFill>
                  <a:srgbClr val="092A5E"/>
                </a:solidFill>
                <a:latin typeface="TUIType" panose="020C0604040202020203" pitchFamily="34" charset="0"/>
              </a:rPr>
              <a:t>4x4</a:t>
            </a:r>
            <a:endParaRPr lang="fr-FR" sz="1400" b="1" dirty="0">
              <a:solidFill>
                <a:srgbClr val="092A5E"/>
              </a:solidFill>
              <a:latin typeface="TUIType" panose="020C0604040202020203" pitchFamily="34" charset="0"/>
              <a:cs typeface="+mn-cs"/>
            </a:endParaRPr>
          </a:p>
          <a:p>
            <a:pPr marL="285750" indent="-285750" algn="just" fontAlgn="auto">
              <a:lnSpc>
                <a:spcPct val="150000"/>
              </a:lnSpc>
              <a:spcBef>
                <a:spcPts val="0"/>
              </a:spcBef>
              <a:spcAft>
                <a:spcPts val="0"/>
              </a:spcAft>
              <a:buFont typeface="Wingdings" panose="05000000000000000000" pitchFamily="2" charset="2"/>
              <a:buChar char="ü"/>
              <a:defRPr/>
            </a:pPr>
            <a:r>
              <a:rPr lang="fr-FR" sz="1400" b="1" dirty="0">
                <a:solidFill>
                  <a:srgbClr val="092A5E"/>
                </a:solidFill>
                <a:latin typeface="TUIType" panose="020C0604040202020203" pitchFamily="34" charset="0"/>
                <a:cs typeface="+mn-cs"/>
              </a:rPr>
              <a:t>Essaouira </a:t>
            </a:r>
          </a:p>
          <a:p>
            <a:pPr marL="285750" indent="-285750" algn="just" fontAlgn="auto">
              <a:lnSpc>
                <a:spcPct val="150000"/>
              </a:lnSpc>
              <a:spcBef>
                <a:spcPts val="0"/>
              </a:spcBef>
              <a:spcAft>
                <a:spcPts val="0"/>
              </a:spcAft>
              <a:buFont typeface="Wingdings" panose="05000000000000000000" pitchFamily="2" charset="2"/>
              <a:buChar char="ü"/>
              <a:defRPr/>
            </a:pPr>
            <a:r>
              <a:rPr lang="fr-FR" sz="1400" b="1" dirty="0">
                <a:solidFill>
                  <a:srgbClr val="092A5E"/>
                </a:solidFill>
                <a:latin typeface="TUIType" panose="020C0604040202020203" pitchFamily="34" charset="0"/>
                <a:cs typeface="+mn-cs"/>
              </a:rPr>
              <a:t>Ouarzazate et les Kasbahs </a:t>
            </a:r>
          </a:p>
          <a:p>
            <a:pPr marL="285750" indent="-285750" algn="just" fontAlgn="auto">
              <a:lnSpc>
                <a:spcPct val="150000"/>
              </a:lnSpc>
              <a:spcBef>
                <a:spcPts val="0"/>
              </a:spcBef>
              <a:spcAft>
                <a:spcPts val="0"/>
              </a:spcAft>
              <a:buFont typeface="Wingdings" panose="05000000000000000000" pitchFamily="2" charset="2"/>
              <a:buChar char="ü"/>
              <a:defRPr/>
            </a:pPr>
            <a:r>
              <a:rPr lang="fr-FR" sz="1400" b="1" dirty="0" smtClean="0">
                <a:solidFill>
                  <a:srgbClr val="092A5E"/>
                </a:solidFill>
                <a:latin typeface="TUIType" panose="020C0604040202020203" pitchFamily="34" charset="0"/>
                <a:cs typeface="+mn-cs"/>
              </a:rPr>
              <a:t>Soirée </a:t>
            </a:r>
            <a:r>
              <a:rPr lang="fr-FR" sz="1400" b="1" dirty="0">
                <a:solidFill>
                  <a:srgbClr val="092A5E"/>
                </a:solidFill>
                <a:latin typeface="TUIType" panose="020C0604040202020203" pitchFamily="34" charset="0"/>
                <a:cs typeface="+mn-cs"/>
              </a:rPr>
              <a:t>Fantasia </a:t>
            </a:r>
            <a:endParaRPr lang="fr-FR" sz="1400" b="1" dirty="0" smtClean="0">
              <a:solidFill>
                <a:srgbClr val="092A5E"/>
              </a:solidFill>
              <a:latin typeface="TUIType" panose="020C0604040202020203" pitchFamily="34" charset="0"/>
              <a:cs typeface="+mn-cs"/>
            </a:endParaRPr>
          </a:p>
          <a:p>
            <a:pPr marL="285750" indent="-285750" algn="just" fontAlgn="auto">
              <a:lnSpc>
                <a:spcPct val="150000"/>
              </a:lnSpc>
              <a:spcBef>
                <a:spcPts val="0"/>
              </a:spcBef>
              <a:spcAft>
                <a:spcPts val="0"/>
              </a:spcAft>
              <a:buFont typeface="Wingdings" panose="05000000000000000000" pitchFamily="2" charset="2"/>
              <a:buChar char="ü"/>
              <a:defRPr/>
            </a:pPr>
            <a:r>
              <a:rPr lang="fr-FR" sz="1400" b="1" dirty="0">
                <a:solidFill>
                  <a:srgbClr val="092A5E"/>
                </a:solidFill>
                <a:latin typeface="TUIType" panose="020C0604040202020203" pitchFamily="34" charset="0"/>
              </a:rPr>
              <a:t>Telouet et Ait Benhadou en 4x4 </a:t>
            </a:r>
          </a:p>
          <a:p>
            <a:pPr marL="285750" indent="-285750" algn="just" fontAlgn="auto">
              <a:lnSpc>
                <a:spcPct val="150000"/>
              </a:lnSpc>
              <a:spcBef>
                <a:spcPts val="0"/>
              </a:spcBef>
              <a:spcAft>
                <a:spcPts val="0"/>
              </a:spcAft>
              <a:buFont typeface="Wingdings" panose="05000000000000000000" pitchFamily="2" charset="2"/>
              <a:buChar char="ü"/>
              <a:defRPr/>
            </a:pPr>
            <a:endParaRPr lang="fr-FR" sz="1100" b="1" dirty="0">
              <a:solidFill>
                <a:srgbClr val="092A5E"/>
              </a:solidFill>
              <a:latin typeface="TUIType" panose="020C0604040202020203" pitchFamily="34" charset="0"/>
              <a:cs typeface="+mn-cs"/>
            </a:endParaRPr>
          </a:p>
          <a:p>
            <a:pPr fontAlgn="auto">
              <a:spcBef>
                <a:spcPts val="0"/>
              </a:spcBef>
              <a:spcAft>
                <a:spcPts val="0"/>
              </a:spcAft>
              <a:defRPr/>
            </a:pPr>
            <a:endParaRPr lang="fr-FR" sz="1000" b="1" dirty="0">
              <a:solidFill>
                <a:srgbClr val="092A5E"/>
              </a:solidFill>
              <a:latin typeface="TUIType" panose="020C0604040202020203" pitchFamily="34" charset="0"/>
              <a:cs typeface="+mn-cs"/>
            </a:endParaRPr>
          </a:p>
        </p:txBody>
      </p:sp>
      <p:sp>
        <p:nvSpPr>
          <p:cNvPr id="20489" name="ZoneTexte 15"/>
          <p:cNvSpPr txBox="1">
            <a:spLocks noChangeArrowheads="1"/>
          </p:cNvSpPr>
          <p:nvPr/>
        </p:nvSpPr>
        <p:spPr bwMode="auto">
          <a:xfrm>
            <a:off x="4246078" y="6142368"/>
            <a:ext cx="1465262"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100" b="1" dirty="0" smtClean="0">
                <a:solidFill>
                  <a:srgbClr val="FFFFFF"/>
                </a:solidFill>
                <a:latin typeface="Calibri" panose="020F0502020204030204" pitchFamily="34" charset="0"/>
              </a:rPr>
              <a:t>La Koutoubia</a:t>
            </a:r>
            <a:endParaRPr lang="fr-FR" altLang="fr-FR" sz="1100" b="1" dirty="0">
              <a:solidFill>
                <a:srgbClr val="FFFFFF"/>
              </a:solidFill>
              <a:latin typeface="Calibri" panose="020F0502020204030204" pitchFamily="34" charset="0"/>
            </a:endParaRPr>
          </a:p>
        </p:txBody>
      </p:sp>
      <p:sp>
        <p:nvSpPr>
          <p:cNvPr id="20490" name="ZoneTexte 19"/>
          <p:cNvSpPr txBox="1">
            <a:spLocks noChangeArrowheads="1"/>
          </p:cNvSpPr>
          <p:nvPr/>
        </p:nvSpPr>
        <p:spPr bwMode="auto">
          <a:xfrm>
            <a:off x="4230688" y="2581275"/>
            <a:ext cx="121681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100" b="1" dirty="0" smtClean="0">
                <a:solidFill>
                  <a:srgbClr val="FFFFFF"/>
                </a:solidFill>
                <a:latin typeface="Calibri" panose="020F0502020204030204" pitchFamily="34" charset="0"/>
              </a:rPr>
              <a:t>Vallée de l’Ourika</a:t>
            </a:r>
            <a:endParaRPr lang="fr-FR" altLang="fr-FR" sz="1100" b="1" dirty="0">
              <a:solidFill>
                <a:srgbClr val="FFFFFF"/>
              </a:solidFill>
              <a:latin typeface="Calibri" panose="020F0502020204030204" pitchFamily="34" charset="0"/>
            </a:endParaRPr>
          </a:p>
        </p:txBody>
      </p:sp>
      <p:sp>
        <p:nvSpPr>
          <p:cNvPr id="20491" name="ZoneTexte 20"/>
          <p:cNvSpPr txBox="1">
            <a:spLocks noChangeArrowheads="1"/>
          </p:cNvSpPr>
          <p:nvPr/>
        </p:nvSpPr>
        <p:spPr bwMode="auto">
          <a:xfrm>
            <a:off x="6681456" y="2581275"/>
            <a:ext cx="16986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100" b="1" dirty="0" smtClean="0">
                <a:solidFill>
                  <a:srgbClr val="FFFFFF"/>
                </a:solidFill>
                <a:latin typeface="Calibri" panose="020F0502020204030204" pitchFamily="34" charset="0"/>
              </a:rPr>
              <a:t>Essaouira</a:t>
            </a:r>
            <a:endParaRPr lang="fr-FR" altLang="fr-FR" sz="1100" b="1" dirty="0">
              <a:solidFill>
                <a:srgbClr val="FFFFFF"/>
              </a:solidFill>
              <a:latin typeface="Calibri" panose="020F0502020204030204" pitchFamily="34" charset="0"/>
            </a:endParaRP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Espace réservé du texte 3"/>
          <p:cNvSpPr txBox="1">
            <a:spLocks/>
          </p:cNvSpPr>
          <p:nvPr/>
        </p:nvSpPr>
        <p:spPr bwMode="gray">
          <a:xfrm>
            <a:off x="133744" y="864792"/>
            <a:ext cx="5976000" cy="3717610"/>
          </a:xfrm>
          <a:prstGeom prst="rect">
            <a:avLst/>
          </a:prstGeom>
          <a:ln>
            <a:noFill/>
          </a:ln>
        </p:spPr>
        <p:txBody>
          <a:bodyPr lIns="0" tIns="0" rIns="0" bIns="0" numCol="2" spcCol="288000"/>
          <a:lstStyle>
            <a:lvl1pPr marL="176213" indent="-176213" algn="l" defTabSz="1425575" rtl="0" eaLnBrk="1" fontAlgn="base" hangingPunct="1">
              <a:lnSpc>
                <a:spcPct val="95000"/>
              </a:lnSpc>
              <a:spcBef>
                <a:spcPts val="600"/>
              </a:spcBef>
              <a:spcAft>
                <a:spcPts val="0"/>
              </a:spcAft>
              <a:buClrTx/>
              <a:buSzPct val="100000"/>
              <a:buFont typeface="TUIType" pitchFamily="34" charset="0"/>
              <a:buChar char="•"/>
              <a:tabLst>
                <a:tab pos="2085975" algn="l"/>
                <a:tab pos="4171950" algn="l"/>
                <a:tab pos="6267450" algn="l"/>
              </a:tabLst>
              <a:defRPr sz="1400">
                <a:solidFill>
                  <a:schemeClr val="tx1"/>
                </a:solidFill>
                <a:latin typeface="+mn-lt"/>
                <a:ea typeface="+mn-ea"/>
                <a:cs typeface="+mn-cs"/>
              </a:defRPr>
            </a:lvl1pPr>
            <a:lvl2pPr marL="360363" indent="-180975" algn="l" defTabSz="1425575" rtl="0" eaLnBrk="1" fontAlgn="base" hangingPunct="1">
              <a:lnSpc>
                <a:spcPct val="95000"/>
              </a:lnSpc>
              <a:spcBef>
                <a:spcPts val="600"/>
              </a:spcBef>
              <a:spcAft>
                <a:spcPts val="0"/>
              </a:spcAft>
              <a:buClrTx/>
              <a:buSzPct val="100000"/>
              <a:buFont typeface="TUIType" pitchFamily="34" charset="0"/>
              <a:buChar char="•"/>
              <a:tabLst>
                <a:tab pos="2085975" algn="l"/>
                <a:tab pos="4171950" algn="l"/>
                <a:tab pos="6257925" algn="l"/>
              </a:tabLst>
              <a:defRPr sz="1400">
                <a:solidFill>
                  <a:schemeClr val="tx1"/>
                </a:solidFill>
                <a:latin typeface="+mn-lt"/>
              </a:defRPr>
            </a:lvl2pPr>
            <a:lvl3pPr marL="538163" indent="-180975" algn="l" defTabSz="1425575" rtl="0" eaLnBrk="1" fontAlgn="base" hangingPunct="1">
              <a:lnSpc>
                <a:spcPct val="95000"/>
              </a:lnSpc>
              <a:spcBef>
                <a:spcPts val="600"/>
              </a:spcBef>
              <a:spcAft>
                <a:spcPts val="0"/>
              </a:spcAft>
              <a:buClrTx/>
              <a:buSzPct val="100000"/>
              <a:buFont typeface="TUIType" pitchFamily="34" charset="0"/>
              <a:buChar char="•"/>
              <a:tabLst>
                <a:tab pos="2085975" algn="l"/>
                <a:tab pos="4171950" algn="l"/>
                <a:tab pos="6257925" algn="l"/>
              </a:tabLst>
              <a:defRPr sz="1400">
                <a:solidFill>
                  <a:schemeClr val="tx1"/>
                </a:solidFill>
                <a:latin typeface="+mn-lt"/>
              </a:defRPr>
            </a:lvl3pPr>
            <a:lvl4pPr marL="717550" indent="-176213" algn="l" defTabSz="1425575" rtl="0" eaLnBrk="1" fontAlgn="base" hangingPunct="1">
              <a:lnSpc>
                <a:spcPct val="95000"/>
              </a:lnSpc>
              <a:spcBef>
                <a:spcPts val="600"/>
              </a:spcBef>
              <a:spcAft>
                <a:spcPts val="0"/>
              </a:spcAft>
              <a:buClrTx/>
              <a:buSzPct val="100000"/>
              <a:buFont typeface="TUIType" pitchFamily="34" charset="0"/>
              <a:buChar char="•"/>
              <a:tabLst>
                <a:tab pos="808038" algn="l"/>
                <a:tab pos="898525" algn="l"/>
                <a:tab pos="2085975" algn="l"/>
                <a:tab pos="4171950" algn="l"/>
                <a:tab pos="6257925" algn="l"/>
              </a:tabLst>
              <a:defRPr sz="1400">
                <a:solidFill>
                  <a:schemeClr val="tx1"/>
                </a:solidFill>
                <a:latin typeface="+mn-lt"/>
              </a:defRPr>
            </a:lvl4pPr>
            <a:lvl5pPr marL="898525" indent="-180975" algn="l" defTabSz="1425575" rtl="0" eaLnBrk="1" fontAlgn="base" hangingPunct="1">
              <a:lnSpc>
                <a:spcPct val="95000"/>
              </a:lnSpc>
              <a:spcBef>
                <a:spcPts val="600"/>
              </a:spcBef>
              <a:spcAft>
                <a:spcPts val="0"/>
              </a:spcAft>
              <a:buClrTx/>
              <a:buSzPct val="100000"/>
              <a:buFont typeface="TUIType" pitchFamily="34" charset="0"/>
              <a:buChar char="•"/>
              <a:tabLst>
                <a:tab pos="2085975" algn="l"/>
                <a:tab pos="4171950" algn="l"/>
                <a:tab pos="6257925" algn="l"/>
              </a:tabLst>
              <a:defRPr sz="1400">
                <a:solidFill>
                  <a:schemeClr val="tx1"/>
                </a:solidFill>
                <a:latin typeface="+mn-lt"/>
              </a:defRPr>
            </a:lvl5pPr>
            <a:lvl6pPr marL="3124200" indent="-376238" algn="l" defTabSz="1425575" rtl="0" eaLnBrk="1" fontAlgn="base" hangingPunct="1">
              <a:lnSpc>
                <a:spcPct val="95000"/>
              </a:lnSpc>
              <a:spcBef>
                <a:spcPct val="0"/>
              </a:spcBef>
              <a:spcAft>
                <a:spcPct val="0"/>
              </a:spcAft>
              <a:buClr>
                <a:schemeClr val="tx2"/>
              </a:buClr>
              <a:buSzPct val="70000"/>
              <a:buFont typeface="Wingdings" pitchFamily="2" charset="2"/>
              <a:buChar char="n"/>
              <a:tabLst>
                <a:tab pos="2066925" algn="l"/>
                <a:tab pos="4162425" algn="l"/>
                <a:tab pos="6248400" algn="l"/>
              </a:tabLst>
              <a:defRPr sz="2400">
                <a:solidFill>
                  <a:schemeClr val="tx1"/>
                </a:solidFill>
                <a:latin typeface="+mn-lt"/>
              </a:defRPr>
            </a:lvl6pPr>
            <a:lvl7pPr marL="3581400" indent="-376238" algn="l" defTabSz="1425575" rtl="0" eaLnBrk="1" fontAlgn="base" hangingPunct="1">
              <a:lnSpc>
                <a:spcPct val="95000"/>
              </a:lnSpc>
              <a:spcBef>
                <a:spcPct val="0"/>
              </a:spcBef>
              <a:spcAft>
                <a:spcPct val="0"/>
              </a:spcAft>
              <a:buClr>
                <a:schemeClr val="tx2"/>
              </a:buClr>
              <a:buSzPct val="70000"/>
              <a:buFont typeface="Wingdings" pitchFamily="2" charset="2"/>
              <a:buChar char="n"/>
              <a:tabLst>
                <a:tab pos="2066925" algn="l"/>
                <a:tab pos="4162425" algn="l"/>
                <a:tab pos="6248400" algn="l"/>
              </a:tabLst>
              <a:defRPr sz="2400">
                <a:solidFill>
                  <a:schemeClr val="tx1"/>
                </a:solidFill>
                <a:latin typeface="+mn-lt"/>
              </a:defRPr>
            </a:lvl7pPr>
            <a:lvl8pPr marL="4038600" indent="-376238" algn="l" defTabSz="1425575" rtl="0" eaLnBrk="1" fontAlgn="base" hangingPunct="1">
              <a:lnSpc>
                <a:spcPct val="95000"/>
              </a:lnSpc>
              <a:spcBef>
                <a:spcPct val="0"/>
              </a:spcBef>
              <a:spcAft>
                <a:spcPct val="0"/>
              </a:spcAft>
              <a:buClr>
                <a:schemeClr val="tx2"/>
              </a:buClr>
              <a:buSzPct val="70000"/>
              <a:buFont typeface="Wingdings" pitchFamily="2" charset="2"/>
              <a:buChar char="n"/>
              <a:tabLst>
                <a:tab pos="2066925" algn="l"/>
                <a:tab pos="4162425" algn="l"/>
                <a:tab pos="6248400" algn="l"/>
              </a:tabLst>
              <a:defRPr sz="2400">
                <a:solidFill>
                  <a:schemeClr val="tx1"/>
                </a:solidFill>
                <a:latin typeface="+mn-lt"/>
              </a:defRPr>
            </a:lvl8pPr>
            <a:lvl9pPr marL="4495800" indent="-376238" algn="l" defTabSz="1425575" rtl="0" eaLnBrk="1" fontAlgn="base" hangingPunct="1">
              <a:lnSpc>
                <a:spcPct val="95000"/>
              </a:lnSpc>
              <a:spcBef>
                <a:spcPct val="0"/>
              </a:spcBef>
              <a:spcAft>
                <a:spcPct val="0"/>
              </a:spcAft>
              <a:buClr>
                <a:schemeClr val="tx2"/>
              </a:buClr>
              <a:buSzPct val="70000"/>
              <a:buFont typeface="Wingdings" pitchFamily="2" charset="2"/>
              <a:buChar char="n"/>
              <a:tabLst>
                <a:tab pos="2066925" algn="l"/>
                <a:tab pos="4162425" algn="l"/>
                <a:tab pos="6248400" algn="l"/>
              </a:tabLst>
              <a:defRPr sz="2400">
                <a:solidFill>
                  <a:schemeClr val="tx1"/>
                </a:solidFill>
                <a:latin typeface="+mn-lt"/>
              </a:defRPr>
            </a:lvl9pPr>
          </a:lstStyle>
          <a:p>
            <a:pPr marL="0" indent="0">
              <a:spcBef>
                <a:spcPts val="0"/>
              </a:spcBef>
              <a:buFont typeface="TUIType" pitchFamily="34" charset="0"/>
              <a:buNone/>
              <a:defRPr/>
            </a:pPr>
            <a:r>
              <a:rPr lang="fr-FR" sz="1100" b="1" kern="0" dirty="0">
                <a:solidFill>
                  <a:srgbClr val="002060"/>
                </a:solidFill>
                <a:latin typeface="TUIType" panose="020C0604040202020203" pitchFamily="34" charset="0"/>
              </a:rPr>
              <a:t>FORMALITÉS</a:t>
            </a:r>
          </a:p>
          <a:p>
            <a:pPr marL="0" indent="0">
              <a:spcBef>
                <a:spcPts val="0"/>
              </a:spcBef>
              <a:buFont typeface="TUIType" pitchFamily="34" charset="0"/>
              <a:buNone/>
              <a:defRPr/>
            </a:pPr>
            <a:r>
              <a:rPr lang="fr-FR" sz="1100" kern="0" dirty="0" smtClean="0">
                <a:solidFill>
                  <a:srgbClr val="002060"/>
                </a:solidFill>
                <a:latin typeface="TUIType" panose="020C0604040202020203" pitchFamily="34" charset="0"/>
                <a:cs typeface="Arial" panose="020B0604020202020204" pitchFamily="34" charset="0"/>
              </a:rPr>
              <a:t>• </a:t>
            </a:r>
            <a:r>
              <a:rPr lang="fr-FR" sz="1100" dirty="0" smtClean="0">
                <a:solidFill>
                  <a:srgbClr val="002060"/>
                </a:solidFill>
                <a:latin typeface="TUIType" panose="020C0604040202020203" pitchFamily="34" charset="0"/>
                <a:cs typeface="Arial" panose="020B0604020202020204" pitchFamily="34" charset="0"/>
              </a:rPr>
              <a:t>Ressortissants français : </a:t>
            </a:r>
            <a:r>
              <a:rPr lang="fr-FR" sz="1100" dirty="0" smtClean="0">
                <a:solidFill>
                  <a:srgbClr val="002060"/>
                </a:solidFill>
                <a:latin typeface="TUIType" panose="020C0604040202020203" pitchFamily="34" charset="0"/>
              </a:rPr>
              <a:t>passeport en cours de validité couvrant la totalité du séjour programmé. </a:t>
            </a:r>
            <a:endParaRPr lang="fr-FR" sz="900" kern="0" dirty="0">
              <a:solidFill>
                <a:srgbClr val="002060"/>
              </a:solidFill>
              <a:latin typeface="TUIType" panose="020C0604040202020203" pitchFamily="34" charset="0"/>
            </a:endParaRPr>
          </a:p>
          <a:p>
            <a:pPr marL="0" indent="0">
              <a:spcBef>
                <a:spcPts val="0"/>
              </a:spcBef>
              <a:buFont typeface="TUIType" pitchFamily="34" charset="0"/>
              <a:buNone/>
              <a:defRPr/>
            </a:pPr>
            <a:endParaRPr lang="fr-FR" sz="1100" kern="0" dirty="0" smtClean="0">
              <a:solidFill>
                <a:srgbClr val="002060"/>
              </a:solidFill>
              <a:latin typeface="TUIType" panose="020C0604040202020203" pitchFamily="34" charset="0"/>
            </a:endParaRPr>
          </a:p>
          <a:p>
            <a:pPr marL="0" indent="0">
              <a:spcBef>
                <a:spcPts val="0"/>
              </a:spcBef>
              <a:buFont typeface="TUIType" pitchFamily="34" charset="0"/>
              <a:buNone/>
              <a:defRPr/>
            </a:pPr>
            <a:r>
              <a:rPr lang="fr-FR" sz="1100" b="1" kern="0" dirty="0" smtClean="0">
                <a:solidFill>
                  <a:srgbClr val="002060"/>
                </a:solidFill>
                <a:latin typeface="TUIType" panose="020C0604040202020203" pitchFamily="34" charset="0"/>
              </a:rPr>
              <a:t>CLIMAT</a:t>
            </a:r>
            <a:endParaRPr lang="fr-FR" sz="1100" b="1" kern="0"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dirty="0" smtClean="0">
                <a:solidFill>
                  <a:srgbClr val="002060"/>
                </a:solidFill>
                <a:latin typeface="TUIType" panose="020C0604040202020203" pitchFamily="34" charset="0"/>
              </a:rPr>
              <a:t>Il est très différent selon les régions : méditerranéen au nord, atlantique à l'ouest et saharien au sud. D'une manière générale : été chaud (tempéré sur le littoral et en montagne), hiver doux sauf en montagne (neige sur l'Atlas). On peut donc visiter le Maroc toute l'année. Selon les saisons, les écarts de température entre le jour et la nuit sont parfois considérables (prévoir des vêtements chauds)</a:t>
            </a:r>
            <a:r>
              <a:rPr lang="fr-FR" sz="1100" dirty="0" smtClean="0">
                <a:solidFill>
                  <a:srgbClr val="002060"/>
                </a:solidFill>
                <a:latin typeface="TUIType" panose="020C0604040202020203" pitchFamily="34" charset="0"/>
                <a:sym typeface="Wingdings" panose="05000000000000000000" pitchFamily="2" charset="2"/>
              </a:rPr>
              <a:t>. </a:t>
            </a:r>
          </a:p>
          <a:p>
            <a:pPr marL="0" indent="0">
              <a:spcBef>
                <a:spcPts val="0"/>
              </a:spcBef>
              <a:buFont typeface="TUIType" pitchFamily="34" charset="0"/>
              <a:buNone/>
              <a:defRPr/>
            </a:pPr>
            <a:endParaRPr lang="fr-FR" sz="1100" b="1" kern="0"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b="1" kern="0" dirty="0">
                <a:solidFill>
                  <a:srgbClr val="002060"/>
                </a:solidFill>
                <a:latin typeface="TUIType" panose="020C0604040202020203" pitchFamily="34" charset="0"/>
              </a:rPr>
              <a:t>TEMPS DE VOL</a:t>
            </a:r>
          </a:p>
          <a:p>
            <a:pPr marL="0" indent="0">
              <a:spcBef>
                <a:spcPts val="0"/>
              </a:spcBef>
              <a:buFont typeface="TUIType" pitchFamily="34" charset="0"/>
              <a:buNone/>
              <a:defRPr/>
            </a:pPr>
            <a:r>
              <a:rPr lang="fr-FR" sz="1100" dirty="0" smtClean="0">
                <a:solidFill>
                  <a:srgbClr val="002060"/>
                </a:solidFill>
                <a:latin typeface="TUIType" panose="020C0604040202020203" pitchFamily="34" charset="0"/>
                <a:ea typeface="Times New Roman"/>
                <a:cs typeface="Arial" panose="020B0604020202020204" pitchFamily="34" charset="0"/>
                <a:sym typeface="Symbol"/>
              </a:rPr>
              <a:t></a:t>
            </a:r>
            <a:r>
              <a:rPr lang="fr-FR" sz="1100" dirty="0" smtClean="0">
                <a:solidFill>
                  <a:srgbClr val="002060"/>
                </a:solidFill>
                <a:latin typeface="Arial" panose="020B0604020202020204" pitchFamily="34" charset="0"/>
                <a:ea typeface="Times New Roman"/>
                <a:cs typeface="Arial" panose="020B0604020202020204" pitchFamily="34" charset="0"/>
                <a:sym typeface="Symbol"/>
              </a:rPr>
              <a:t> </a:t>
            </a:r>
            <a:r>
              <a:rPr lang="fr-FR" sz="1100" dirty="0" smtClean="0">
                <a:solidFill>
                  <a:srgbClr val="002060"/>
                </a:solidFill>
                <a:latin typeface="TUIType" panose="020C0604040202020203" pitchFamily="34" charset="0"/>
                <a:sym typeface="Wingdings" panose="05000000000000000000" pitchFamily="2" charset="2"/>
              </a:rPr>
              <a:t>Marrakech : env 3 h (durée moyenne depuis Paris). </a:t>
            </a:r>
          </a:p>
          <a:p>
            <a:pPr marL="0" indent="0">
              <a:spcBef>
                <a:spcPts val="0"/>
              </a:spcBef>
              <a:buFont typeface="TUIType" pitchFamily="34" charset="0"/>
              <a:buNone/>
              <a:defRPr/>
            </a:pPr>
            <a:endParaRPr lang="fr-FR" sz="1100" kern="0"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b="1" kern="0" dirty="0">
                <a:solidFill>
                  <a:srgbClr val="002060"/>
                </a:solidFill>
                <a:latin typeface="TUIType" panose="020C0604040202020203" pitchFamily="34" charset="0"/>
              </a:rPr>
              <a:t>DÉCALAGE HORAIRE</a:t>
            </a:r>
          </a:p>
          <a:p>
            <a:pPr marL="0" indent="0">
              <a:spcBef>
                <a:spcPts val="0"/>
              </a:spcBef>
              <a:buFont typeface="TUIType" pitchFamily="34" charset="0"/>
              <a:buNone/>
              <a:defRPr/>
            </a:pPr>
            <a:r>
              <a:rPr lang="fr-FR" sz="1100" dirty="0" smtClean="0">
                <a:solidFill>
                  <a:srgbClr val="002060"/>
                </a:solidFill>
                <a:latin typeface="TUIType" panose="020C0604040202020203" pitchFamily="34" charset="0"/>
              </a:rPr>
              <a:t>-2h en été et -1 h en hiver par rapport à la France.</a:t>
            </a:r>
          </a:p>
          <a:p>
            <a:pPr marL="0" indent="0">
              <a:spcBef>
                <a:spcPts val="0"/>
              </a:spcBef>
              <a:buFont typeface="TUIType" pitchFamily="34" charset="0"/>
              <a:buNone/>
              <a:defRPr/>
            </a:pPr>
            <a:endParaRPr lang="fr-FR" sz="1100" kern="0" dirty="0" smtClean="0">
              <a:solidFill>
                <a:srgbClr val="002060"/>
              </a:solidFill>
              <a:latin typeface="TUIType" panose="020C0604040202020203" pitchFamily="34" charset="0"/>
            </a:endParaRPr>
          </a:p>
          <a:p>
            <a:pPr marL="0" indent="0">
              <a:spcBef>
                <a:spcPts val="0"/>
              </a:spcBef>
              <a:buFont typeface="TUIType" pitchFamily="34" charset="0"/>
              <a:buNone/>
              <a:defRPr/>
            </a:pPr>
            <a:r>
              <a:rPr lang="fr-FR" sz="1100" b="1" kern="0" dirty="0" smtClean="0">
                <a:solidFill>
                  <a:srgbClr val="002060"/>
                </a:solidFill>
                <a:latin typeface="TUIType" panose="020C0604040202020203" pitchFamily="34" charset="0"/>
              </a:rPr>
              <a:t>LANGUE</a:t>
            </a:r>
            <a:endParaRPr lang="fr-FR" sz="1100" b="1" kern="0"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dirty="0" smtClean="0">
                <a:solidFill>
                  <a:srgbClr val="002060"/>
                </a:solidFill>
                <a:latin typeface="TUIType" panose="020C0604040202020203" pitchFamily="34" charset="0"/>
              </a:rPr>
              <a:t>La langue officielle est l'arabe. </a:t>
            </a:r>
          </a:p>
          <a:p>
            <a:pPr marL="0" indent="0">
              <a:spcBef>
                <a:spcPts val="0"/>
              </a:spcBef>
              <a:buFont typeface="TUIType" pitchFamily="34" charset="0"/>
              <a:buNone/>
              <a:defRPr/>
            </a:pPr>
            <a:r>
              <a:rPr lang="fr-FR" sz="1100" dirty="0" smtClean="0">
                <a:solidFill>
                  <a:srgbClr val="002060"/>
                </a:solidFill>
                <a:latin typeface="TUIType" panose="020C0604040202020203" pitchFamily="34" charset="0"/>
              </a:rPr>
              <a:t>Le français est cependant couramment utilisé.</a:t>
            </a:r>
            <a:endParaRPr lang="fr-FR" sz="1100" kern="0" dirty="0" smtClean="0">
              <a:solidFill>
                <a:srgbClr val="002060"/>
              </a:solidFill>
              <a:latin typeface="TUIType" panose="020C0604040202020203" pitchFamily="34" charset="0"/>
            </a:endParaRPr>
          </a:p>
          <a:p>
            <a:pPr marL="0" indent="0">
              <a:spcBef>
                <a:spcPts val="0"/>
              </a:spcBef>
              <a:buFont typeface="TUIType" pitchFamily="34" charset="0"/>
              <a:buNone/>
              <a:defRPr/>
            </a:pPr>
            <a:endParaRPr lang="fr-FR" sz="1100" b="1" kern="0" dirty="0" smtClean="0">
              <a:solidFill>
                <a:srgbClr val="002060"/>
              </a:solidFill>
              <a:latin typeface="TUIType" panose="020C0604040202020203" pitchFamily="34" charset="0"/>
            </a:endParaRPr>
          </a:p>
          <a:p>
            <a:pPr marL="0" indent="0">
              <a:spcBef>
                <a:spcPts val="0"/>
              </a:spcBef>
              <a:buFont typeface="TUIType" pitchFamily="34" charset="0"/>
              <a:buNone/>
              <a:defRPr/>
            </a:pPr>
            <a:endParaRPr lang="fr-FR" sz="1100" b="1" kern="0" dirty="0" smtClean="0">
              <a:solidFill>
                <a:srgbClr val="002060"/>
              </a:solidFill>
              <a:latin typeface="TUIType" panose="020C0604040202020203" pitchFamily="34" charset="0"/>
            </a:endParaRPr>
          </a:p>
          <a:p>
            <a:pPr marL="0" indent="0">
              <a:spcBef>
                <a:spcPts val="0"/>
              </a:spcBef>
              <a:buFont typeface="TUIType" pitchFamily="34" charset="0"/>
              <a:buNone/>
              <a:defRPr/>
            </a:pPr>
            <a:endParaRPr lang="fr-FR" sz="1100" b="1" kern="0" dirty="0">
              <a:solidFill>
                <a:srgbClr val="002060"/>
              </a:solidFill>
              <a:latin typeface="TUIType" panose="020C0604040202020203" pitchFamily="34" charset="0"/>
            </a:endParaRPr>
          </a:p>
          <a:p>
            <a:pPr marL="0" indent="0">
              <a:spcBef>
                <a:spcPts val="0"/>
              </a:spcBef>
              <a:buFont typeface="TUIType" pitchFamily="34" charset="0"/>
              <a:buNone/>
              <a:defRPr/>
            </a:pPr>
            <a:endParaRPr lang="fr-FR" sz="1100" b="1" kern="0" dirty="0" smtClean="0">
              <a:solidFill>
                <a:srgbClr val="002060"/>
              </a:solidFill>
              <a:latin typeface="TUIType" panose="020C0604040202020203" pitchFamily="34" charset="0"/>
            </a:endParaRPr>
          </a:p>
          <a:p>
            <a:pPr marL="0" indent="0">
              <a:spcBef>
                <a:spcPts val="0"/>
              </a:spcBef>
              <a:buFont typeface="TUIType" pitchFamily="34" charset="0"/>
              <a:buNone/>
              <a:defRPr/>
            </a:pPr>
            <a:endParaRPr lang="fr-FR" sz="1100" b="1" kern="0"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b="1" kern="0" dirty="0" smtClean="0">
                <a:solidFill>
                  <a:srgbClr val="002060"/>
                </a:solidFill>
                <a:latin typeface="TUIType" panose="020C0604040202020203" pitchFamily="34" charset="0"/>
              </a:rPr>
              <a:t>MONNAIE</a:t>
            </a:r>
            <a:endParaRPr lang="fr-FR" sz="1100" b="1" kern="0"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dirty="0" smtClean="0">
                <a:solidFill>
                  <a:srgbClr val="002060"/>
                </a:solidFill>
                <a:latin typeface="TUIType" panose="020C0604040202020203" pitchFamily="34" charset="0"/>
              </a:rPr>
              <a:t>Le dirham marocain (MAD)</a:t>
            </a:r>
          </a:p>
          <a:p>
            <a:pPr marL="0" indent="0">
              <a:spcBef>
                <a:spcPts val="0"/>
              </a:spcBef>
              <a:buFont typeface="TUIType" pitchFamily="34" charset="0"/>
              <a:buNone/>
              <a:defRPr/>
            </a:pPr>
            <a:r>
              <a:rPr lang="fr-FR" sz="1100" dirty="0" smtClean="0">
                <a:solidFill>
                  <a:srgbClr val="002060"/>
                </a:solidFill>
                <a:latin typeface="TUIType" panose="020C0604040202020203" pitchFamily="34" charset="0"/>
              </a:rPr>
              <a:t>1€ = env. 10,77 MAD (02/2019).</a:t>
            </a:r>
          </a:p>
          <a:p>
            <a:pPr marL="0" indent="0">
              <a:spcBef>
                <a:spcPts val="0"/>
              </a:spcBef>
              <a:buFont typeface="TUIType" pitchFamily="34" charset="0"/>
              <a:buNone/>
              <a:defRPr/>
            </a:pPr>
            <a:r>
              <a:rPr lang="fr-FR" sz="1100" dirty="0" smtClean="0">
                <a:solidFill>
                  <a:srgbClr val="002060"/>
                </a:solidFill>
                <a:latin typeface="TUIType" panose="020C0604040202020203" pitchFamily="34" charset="0"/>
              </a:rPr>
              <a:t>Cartes de crédit internationales acceptées. </a:t>
            </a:r>
            <a:endParaRPr lang="fr-FR" sz="1100" kern="0" dirty="0" smtClean="0">
              <a:solidFill>
                <a:srgbClr val="002060"/>
              </a:solidFill>
              <a:latin typeface="TUIType" panose="020C0604040202020203" pitchFamily="34" charset="0"/>
            </a:endParaRPr>
          </a:p>
          <a:p>
            <a:pPr marL="0" indent="0">
              <a:spcBef>
                <a:spcPts val="0"/>
              </a:spcBef>
              <a:buFont typeface="TUIType" pitchFamily="34" charset="0"/>
              <a:buNone/>
              <a:defRPr/>
            </a:pPr>
            <a:endParaRPr lang="fr-FR" sz="1100" kern="0"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b="1" kern="0" cap="all" dirty="0" smtClean="0">
                <a:solidFill>
                  <a:srgbClr val="002060"/>
                </a:solidFill>
                <a:latin typeface="TUIType" panose="020C0604040202020203" pitchFamily="34" charset="0"/>
              </a:rPr>
              <a:t>VOLTAGE</a:t>
            </a:r>
          </a:p>
          <a:p>
            <a:pPr marL="0" indent="0">
              <a:spcBef>
                <a:spcPts val="0"/>
              </a:spcBef>
              <a:buFont typeface="TUIType" pitchFamily="34" charset="0"/>
              <a:buNone/>
              <a:defRPr/>
            </a:pPr>
            <a:r>
              <a:rPr lang="fr-FR" sz="1100" kern="0" cap="all" dirty="0" smtClean="0">
                <a:solidFill>
                  <a:srgbClr val="002060"/>
                </a:solidFill>
                <a:latin typeface="TUIType" panose="020C0604040202020203" pitchFamily="34" charset="0"/>
              </a:rPr>
              <a:t>220 </a:t>
            </a:r>
            <a:r>
              <a:rPr lang="fr-FR" sz="1100" kern="0" dirty="0" smtClean="0">
                <a:solidFill>
                  <a:srgbClr val="002060"/>
                </a:solidFill>
                <a:latin typeface="TUIType" panose="020C0604040202020203" pitchFamily="34" charset="0"/>
              </a:rPr>
              <a:t>volts.</a:t>
            </a:r>
          </a:p>
          <a:p>
            <a:pPr marL="0" indent="0">
              <a:spcBef>
                <a:spcPts val="0"/>
              </a:spcBef>
              <a:buFont typeface="TUIType" pitchFamily="34" charset="0"/>
              <a:buNone/>
              <a:defRPr/>
            </a:pPr>
            <a:endParaRPr lang="fr-FR" sz="1100" kern="0" cap="all"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b="1" kern="0" cap="all" dirty="0" smtClean="0">
                <a:solidFill>
                  <a:srgbClr val="002060"/>
                </a:solidFill>
                <a:latin typeface="TUIType" panose="020C0604040202020203" pitchFamily="34" charset="0"/>
              </a:rPr>
              <a:t>santé</a:t>
            </a:r>
            <a:endParaRPr lang="fr-FR" sz="1100" b="1" kern="0" cap="all"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kern="0" dirty="0">
                <a:solidFill>
                  <a:srgbClr val="002060"/>
                </a:solidFill>
                <a:latin typeface="TUIType" panose="020C0604040202020203" pitchFamily="34" charset="0"/>
              </a:rPr>
              <a:t>Aucun vaccin n’est exigé à ce jour. </a:t>
            </a:r>
          </a:p>
          <a:p>
            <a:pPr marL="0" indent="0">
              <a:spcBef>
                <a:spcPts val="0"/>
              </a:spcBef>
              <a:buFont typeface="TUIType" pitchFamily="34" charset="0"/>
              <a:buNone/>
              <a:defRPr/>
            </a:pPr>
            <a:r>
              <a:rPr lang="fr-FR" sz="1100" kern="0" dirty="0">
                <a:solidFill>
                  <a:srgbClr val="002060"/>
                </a:solidFill>
                <a:latin typeface="TUIType" panose="020C0604040202020203" pitchFamily="34" charset="0"/>
              </a:rPr>
              <a:t>Prévoir un antiseptique, </a:t>
            </a:r>
            <a:r>
              <a:rPr lang="fr-FR" sz="1100" kern="0" dirty="0" smtClean="0">
                <a:solidFill>
                  <a:srgbClr val="002060"/>
                </a:solidFill>
                <a:latin typeface="TUIType" panose="020C0604040202020203" pitchFamily="34" charset="0"/>
              </a:rPr>
              <a:t>un anti-diarrhéique, </a:t>
            </a:r>
            <a:br>
              <a:rPr lang="fr-FR" sz="1100" kern="0" dirty="0" smtClean="0">
                <a:solidFill>
                  <a:srgbClr val="002060"/>
                </a:solidFill>
                <a:latin typeface="TUIType" panose="020C0604040202020203" pitchFamily="34" charset="0"/>
              </a:rPr>
            </a:br>
            <a:r>
              <a:rPr lang="fr-FR" sz="1100" kern="0" dirty="0" smtClean="0">
                <a:solidFill>
                  <a:srgbClr val="002060"/>
                </a:solidFill>
                <a:latin typeface="TUIType" panose="020C0604040202020203" pitchFamily="34" charset="0"/>
              </a:rPr>
              <a:t>une </a:t>
            </a:r>
            <a:r>
              <a:rPr lang="fr-FR" sz="1100" kern="0" dirty="0">
                <a:solidFill>
                  <a:srgbClr val="002060"/>
                </a:solidFill>
                <a:latin typeface="TUIType" panose="020C0604040202020203" pitchFamily="34" charset="0"/>
              </a:rPr>
              <a:t>crème de protection solaire</a:t>
            </a:r>
            <a:r>
              <a:rPr lang="fr-FR" sz="1100" kern="0" dirty="0" smtClean="0">
                <a:solidFill>
                  <a:srgbClr val="002060"/>
                </a:solidFill>
                <a:latin typeface="TUIType" panose="020C0604040202020203" pitchFamily="34" charset="0"/>
              </a:rPr>
              <a:t>. </a:t>
            </a:r>
            <a:br>
              <a:rPr lang="fr-FR" sz="1100" kern="0" dirty="0" smtClean="0">
                <a:solidFill>
                  <a:srgbClr val="002060"/>
                </a:solidFill>
                <a:latin typeface="TUIType" panose="020C0604040202020203" pitchFamily="34" charset="0"/>
              </a:rPr>
            </a:br>
            <a:r>
              <a:rPr lang="fr-FR" sz="1100" kern="0" dirty="0" smtClean="0">
                <a:solidFill>
                  <a:srgbClr val="002060"/>
                </a:solidFill>
                <a:latin typeface="TUIType" panose="020C0604040202020203" pitchFamily="34" charset="0"/>
              </a:rPr>
              <a:t>Il </a:t>
            </a:r>
            <a:r>
              <a:rPr lang="fr-FR" sz="1100" kern="0" dirty="0">
                <a:solidFill>
                  <a:srgbClr val="002060"/>
                </a:solidFill>
                <a:latin typeface="TUIType" panose="020C0604040202020203" pitchFamily="34" charset="0"/>
              </a:rPr>
              <a:t>est recommandé de boire exclusivement </a:t>
            </a:r>
            <a:r>
              <a:rPr lang="fr-FR" sz="1100" kern="0" dirty="0" smtClean="0">
                <a:solidFill>
                  <a:srgbClr val="002060"/>
                </a:solidFill>
                <a:latin typeface="TUIType" panose="020C0604040202020203" pitchFamily="34" charset="0"/>
              </a:rPr>
              <a:t/>
            </a:r>
            <a:br>
              <a:rPr lang="fr-FR" sz="1100" kern="0" dirty="0" smtClean="0">
                <a:solidFill>
                  <a:srgbClr val="002060"/>
                </a:solidFill>
                <a:latin typeface="TUIType" panose="020C0604040202020203" pitchFamily="34" charset="0"/>
              </a:rPr>
            </a:br>
            <a:r>
              <a:rPr lang="fr-FR" sz="1100" kern="0" dirty="0" smtClean="0">
                <a:solidFill>
                  <a:srgbClr val="002060"/>
                </a:solidFill>
                <a:latin typeface="TUIType" panose="020C0604040202020203" pitchFamily="34" charset="0"/>
              </a:rPr>
              <a:t>de </a:t>
            </a:r>
            <a:r>
              <a:rPr lang="fr-FR" sz="1100" kern="0" dirty="0">
                <a:solidFill>
                  <a:srgbClr val="002060"/>
                </a:solidFill>
                <a:latin typeface="TUIType" panose="020C0604040202020203" pitchFamily="34" charset="0"/>
              </a:rPr>
              <a:t>l’eau en bouteille</a:t>
            </a:r>
            <a:r>
              <a:rPr lang="fr-FR" sz="1100" kern="0" dirty="0" smtClean="0">
                <a:solidFill>
                  <a:srgbClr val="002060"/>
                </a:solidFill>
                <a:latin typeface="TUIType" panose="020C0604040202020203" pitchFamily="34" charset="0"/>
              </a:rPr>
              <a:t>.</a:t>
            </a:r>
          </a:p>
          <a:p>
            <a:pPr marL="0" indent="0">
              <a:spcBef>
                <a:spcPts val="0"/>
              </a:spcBef>
              <a:buFont typeface="TUIType" pitchFamily="34" charset="0"/>
              <a:buNone/>
              <a:defRPr/>
            </a:pPr>
            <a:endParaRPr lang="fr-FR" sz="1100" kern="0" dirty="0">
              <a:solidFill>
                <a:srgbClr val="002060"/>
              </a:solidFill>
              <a:latin typeface="TUIType" panose="020C0604040202020203" pitchFamily="34" charset="0"/>
            </a:endParaRPr>
          </a:p>
          <a:p>
            <a:pPr marL="0" indent="0">
              <a:spcBef>
                <a:spcPts val="0"/>
              </a:spcBef>
              <a:buFont typeface="TUIType" pitchFamily="34" charset="0"/>
              <a:buNone/>
              <a:defRPr/>
            </a:pPr>
            <a:r>
              <a:rPr lang="fr-FR" sz="1100" b="1" kern="0" cap="all" dirty="0">
                <a:solidFill>
                  <a:srgbClr val="002060"/>
                </a:solidFill>
                <a:latin typeface="TUIType" panose="020C0604040202020203" pitchFamily="34" charset="0"/>
              </a:rPr>
              <a:t>OFFICE DU TOURISME</a:t>
            </a:r>
          </a:p>
          <a:p>
            <a:pPr marL="0" indent="0">
              <a:spcBef>
                <a:spcPts val="0"/>
              </a:spcBef>
              <a:buFont typeface="TUIType" pitchFamily="34" charset="0"/>
              <a:buNone/>
              <a:defRPr/>
            </a:pPr>
            <a:r>
              <a:rPr lang="fr-FR" sz="1100" kern="0" dirty="0" smtClean="0">
                <a:solidFill>
                  <a:srgbClr val="002060"/>
                </a:solidFill>
                <a:latin typeface="TUIType" panose="020C0604040202020203" pitchFamily="34" charset="0"/>
              </a:rPr>
              <a:t>161, rue Saint Honoré, 75001 Paris </a:t>
            </a:r>
          </a:p>
          <a:p>
            <a:pPr marL="0" indent="0">
              <a:spcBef>
                <a:spcPts val="0"/>
              </a:spcBef>
              <a:buFont typeface="TUIType" pitchFamily="34" charset="0"/>
              <a:buNone/>
              <a:defRPr/>
            </a:pPr>
            <a:r>
              <a:rPr lang="fr-FR" sz="1100" kern="0" dirty="0" smtClean="0">
                <a:solidFill>
                  <a:srgbClr val="002060"/>
                </a:solidFill>
                <a:latin typeface="TUIType" panose="020C0604040202020203" pitchFamily="34" charset="0"/>
              </a:rPr>
              <a:t>01 42 60 63 50</a:t>
            </a:r>
          </a:p>
          <a:p>
            <a:pPr marL="0" indent="0">
              <a:spcBef>
                <a:spcPts val="0"/>
              </a:spcBef>
              <a:buFont typeface="TUIType" pitchFamily="34" charset="0"/>
              <a:buNone/>
              <a:defRPr/>
            </a:pPr>
            <a:endParaRPr lang="fr-FR" sz="1100" dirty="0">
              <a:solidFill>
                <a:srgbClr val="002060"/>
              </a:solidFill>
            </a:endParaRPr>
          </a:p>
          <a:p>
            <a:pPr marL="0" indent="0">
              <a:spcBef>
                <a:spcPts val="0"/>
              </a:spcBef>
              <a:buFont typeface="TUIType" pitchFamily="34" charset="0"/>
              <a:buNone/>
              <a:defRPr/>
            </a:pPr>
            <a:r>
              <a:rPr lang="fr-FR" sz="1100" b="1" kern="0" dirty="0">
                <a:solidFill>
                  <a:srgbClr val="002060"/>
                </a:solidFill>
                <a:latin typeface="TUIType" panose="020C0604040202020203" pitchFamily="34" charset="0"/>
              </a:rPr>
              <a:t>CORRESPONDANT SUR PLACE</a:t>
            </a:r>
          </a:p>
          <a:p>
            <a:pPr marL="0" indent="0">
              <a:spcBef>
                <a:spcPts val="0"/>
              </a:spcBef>
              <a:buNone/>
              <a:defRPr/>
            </a:pPr>
            <a:r>
              <a:rPr lang="fr-FR" sz="1100" kern="0" dirty="0" smtClean="0">
                <a:solidFill>
                  <a:srgbClr val="002060"/>
                </a:solidFill>
                <a:latin typeface="TUIType" panose="020C0604040202020203" pitchFamily="34" charset="0"/>
              </a:rPr>
              <a:t>MARMARA MARRAKECH</a:t>
            </a:r>
          </a:p>
          <a:p>
            <a:pPr marL="0" indent="0">
              <a:spcBef>
                <a:spcPts val="0"/>
              </a:spcBef>
              <a:buNone/>
              <a:defRPr/>
            </a:pPr>
            <a:r>
              <a:rPr lang="fr-FR" sz="1100" kern="0" dirty="0" smtClean="0">
                <a:solidFill>
                  <a:srgbClr val="002060"/>
                </a:solidFill>
                <a:latin typeface="TUIType" panose="020C0604040202020203" pitchFamily="34" charset="0"/>
              </a:rPr>
              <a:t>Bld Moulay Hassan</a:t>
            </a:r>
          </a:p>
          <a:p>
            <a:pPr marL="0" indent="0">
              <a:spcBef>
                <a:spcPts val="0"/>
              </a:spcBef>
              <a:buNone/>
              <a:defRPr/>
            </a:pPr>
            <a:r>
              <a:rPr lang="fr-FR" sz="1100" kern="0" dirty="0" smtClean="0">
                <a:solidFill>
                  <a:srgbClr val="002060"/>
                </a:solidFill>
                <a:latin typeface="TUIType" panose="020C0604040202020203" pitchFamily="34" charset="0"/>
              </a:rPr>
              <a:t>Immeuble Berdai Appt No </a:t>
            </a:r>
            <a:r>
              <a:rPr lang="fr-FR" sz="1100" kern="0" dirty="0">
                <a:solidFill>
                  <a:srgbClr val="002060"/>
                </a:solidFill>
                <a:latin typeface="TUIType" panose="020C0604040202020203" pitchFamily="34" charset="0"/>
              </a:rPr>
              <a:t>5 / </a:t>
            </a:r>
            <a:r>
              <a:rPr lang="fr-FR" sz="1100" kern="0" dirty="0" smtClean="0">
                <a:solidFill>
                  <a:srgbClr val="002060"/>
                </a:solidFill>
                <a:latin typeface="TUIType" panose="020C0604040202020203" pitchFamily="34" charset="0"/>
              </a:rPr>
              <a:t>2ème </a:t>
            </a:r>
            <a:r>
              <a:rPr lang="fr-FR" sz="1100" kern="0" dirty="0">
                <a:solidFill>
                  <a:srgbClr val="002060"/>
                </a:solidFill>
                <a:latin typeface="TUIType" panose="020C0604040202020203" pitchFamily="34" charset="0"/>
              </a:rPr>
              <a:t>é</a:t>
            </a:r>
            <a:r>
              <a:rPr lang="fr-FR" sz="1100" kern="0" dirty="0" smtClean="0">
                <a:solidFill>
                  <a:srgbClr val="002060"/>
                </a:solidFill>
                <a:latin typeface="TUIType" panose="020C0604040202020203" pitchFamily="34" charset="0"/>
              </a:rPr>
              <a:t>tage</a:t>
            </a:r>
            <a:endParaRPr lang="fr-FR" sz="1100" kern="0" dirty="0">
              <a:solidFill>
                <a:srgbClr val="002060"/>
              </a:solidFill>
              <a:latin typeface="TUIType" panose="020C0604040202020203" pitchFamily="34" charset="0"/>
            </a:endParaRPr>
          </a:p>
          <a:p>
            <a:pPr marL="0" indent="0">
              <a:spcBef>
                <a:spcPts val="0"/>
              </a:spcBef>
              <a:buNone/>
              <a:defRPr/>
            </a:pPr>
            <a:r>
              <a:rPr lang="fr-FR" sz="1100" kern="0" dirty="0" smtClean="0">
                <a:solidFill>
                  <a:srgbClr val="002060"/>
                </a:solidFill>
                <a:latin typeface="TUIType" panose="020C0604040202020203" pitchFamily="34" charset="0"/>
              </a:rPr>
              <a:t>Marrakech – Gueliz</a:t>
            </a:r>
            <a:r>
              <a:rPr lang="fr-FR" sz="1100" kern="0" dirty="0">
                <a:solidFill>
                  <a:srgbClr val="002060"/>
                </a:solidFill>
                <a:latin typeface="TUIType" panose="020C0604040202020203" pitchFamily="34" charset="0"/>
              </a:rPr>
              <a:t> </a:t>
            </a:r>
            <a:r>
              <a:rPr lang="fr-FR" sz="1100" kern="0" dirty="0" smtClean="0">
                <a:solidFill>
                  <a:srgbClr val="002060"/>
                </a:solidFill>
                <a:latin typeface="TUIType" panose="020C0604040202020203" pitchFamily="34" charset="0"/>
              </a:rPr>
              <a:t>G </a:t>
            </a:r>
            <a:r>
              <a:rPr lang="fr-FR" sz="1100" kern="0" dirty="0">
                <a:solidFill>
                  <a:srgbClr val="002060"/>
                </a:solidFill>
                <a:latin typeface="TUIType" panose="020C0604040202020203" pitchFamily="34" charset="0"/>
              </a:rPr>
              <a:t>ETAPE</a:t>
            </a:r>
          </a:p>
          <a:p>
            <a:pPr marL="0" indent="0">
              <a:spcBef>
                <a:spcPts val="0"/>
              </a:spcBef>
              <a:buNone/>
              <a:defRPr/>
            </a:pPr>
            <a:r>
              <a:rPr lang="fr-FR" sz="1100" kern="0" dirty="0" smtClean="0">
                <a:solidFill>
                  <a:srgbClr val="002060"/>
                </a:solidFill>
                <a:latin typeface="TUIType" panose="020C0604040202020203" pitchFamily="34" charset="0"/>
              </a:rPr>
              <a:t>Tel. 00 </a:t>
            </a:r>
            <a:r>
              <a:rPr lang="fr-FR" sz="1100" kern="0" dirty="0">
                <a:solidFill>
                  <a:srgbClr val="002060"/>
                </a:solidFill>
                <a:latin typeface="TUIType" panose="020C0604040202020203" pitchFamily="34" charset="0"/>
              </a:rPr>
              <a:t>212 5 24 36 33 05</a:t>
            </a:r>
          </a:p>
          <a:p>
            <a:pPr marL="0" indent="0">
              <a:spcBef>
                <a:spcPts val="0"/>
              </a:spcBef>
              <a:buFont typeface="TUIType" pitchFamily="34" charset="0"/>
              <a:buNone/>
              <a:defRPr/>
            </a:pPr>
            <a:endParaRPr lang="fr-FR" sz="1100" kern="0" dirty="0">
              <a:solidFill>
                <a:srgbClr val="002060"/>
              </a:solidFill>
              <a:latin typeface="TUIType" panose="020C0604040202020203" pitchFamily="34" charset="0"/>
            </a:endParaRPr>
          </a:p>
          <a:p>
            <a:pPr marL="0" indent="0">
              <a:spcBef>
                <a:spcPts val="0"/>
              </a:spcBef>
              <a:buFont typeface="TUIType" pitchFamily="34" charset="0"/>
              <a:buNone/>
              <a:defRPr/>
            </a:pPr>
            <a:endParaRPr lang="fr-FR" sz="1100" kern="0" dirty="0">
              <a:solidFill>
                <a:srgbClr val="002060"/>
              </a:solidFill>
              <a:latin typeface="TUIType" panose="020C0604040202020203" pitchFamily="34" charset="0"/>
            </a:endParaRPr>
          </a:p>
          <a:p>
            <a:pPr marL="0" indent="0">
              <a:spcBef>
                <a:spcPts val="0"/>
              </a:spcBef>
              <a:buFont typeface="TUIType" pitchFamily="34" charset="0"/>
              <a:buNone/>
              <a:defRPr/>
            </a:pPr>
            <a:endParaRPr lang="fr-FR" sz="1200" kern="0" dirty="0">
              <a:solidFill>
                <a:srgbClr val="002060"/>
              </a:solidFill>
              <a:latin typeface="TUIType" panose="020C0604040202020203" pitchFamily="34" charset="0"/>
            </a:endParaRPr>
          </a:p>
        </p:txBody>
      </p:sp>
      <p:sp>
        <p:nvSpPr>
          <p:cNvPr id="21507" name="ZoneTexte 14"/>
          <p:cNvSpPr txBox="1">
            <a:spLocks noChangeArrowheads="1"/>
          </p:cNvSpPr>
          <p:nvPr/>
        </p:nvSpPr>
        <p:spPr bwMode="auto">
          <a:xfrm rot="-5400000">
            <a:off x="8405812" y="1417638"/>
            <a:ext cx="6254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fr-FR" altLang="fr-FR" sz="600" dirty="0">
                <a:solidFill>
                  <a:srgbClr val="FFFFFF"/>
                </a:solidFill>
                <a:latin typeface="TUIType" panose="020C0604040202020203" pitchFamily="34" charset="0"/>
              </a:rPr>
              <a:t>©Réceptif</a:t>
            </a:r>
          </a:p>
        </p:txBody>
      </p:sp>
      <p:sp>
        <p:nvSpPr>
          <p:cNvPr id="8" name="ZoneTexte 7"/>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092A5E"/>
                </a:solidFill>
                <a:latin typeface="TUIType"/>
                <a:ea typeface="ＭＳ Ｐゴシック" charset="-128"/>
              </a:rPr>
              <a:t>Infos pratiques</a:t>
            </a:r>
            <a:endParaRPr lang="fr-FR" sz="2000" dirty="0">
              <a:solidFill>
                <a:srgbClr val="092A5E"/>
              </a:solidFill>
              <a:latin typeface="TUIType"/>
              <a:ea typeface="ＭＳ Ｐゴシック" charset="-128"/>
            </a:endParaRPr>
          </a:p>
        </p:txBody>
      </p:sp>
      <p:sp>
        <p:nvSpPr>
          <p:cNvPr id="21509" name="ZoneTexte 9"/>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21510" name="Image 10"/>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1" name="ZoneTexte 3"/>
          <p:cNvSpPr txBox="1">
            <a:spLocks noChangeArrowheads="1"/>
          </p:cNvSpPr>
          <p:nvPr/>
        </p:nvSpPr>
        <p:spPr bwMode="auto">
          <a:xfrm>
            <a:off x="6907794" y="5828957"/>
            <a:ext cx="205999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dirty="0">
                <a:latin typeface="TUIType" panose="020C0604040202020203" pitchFamily="34" charset="0"/>
              </a:rPr>
              <a:t>Certaines informations contenu sur cette page sont susceptibles de modification sans préavis, sont données à titre indicatif et n’engage en rien la responsabilité de TUI.</a:t>
            </a:r>
          </a:p>
        </p:txBody>
      </p:sp>
      <p:graphicFrame>
        <p:nvGraphicFramePr>
          <p:cNvPr id="12" name="Tableau 11"/>
          <p:cNvGraphicFramePr>
            <a:graphicFrameLocks noGrp="1"/>
          </p:cNvGraphicFramePr>
          <p:nvPr>
            <p:extLst>
              <p:ext uri="{D42A27DB-BD31-4B8C-83A1-F6EECF244321}">
                <p14:modId xmlns:p14="http://schemas.microsoft.com/office/powerpoint/2010/main" xmlns="" val="2396430816"/>
              </p:ext>
            </p:extLst>
          </p:nvPr>
        </p:nvGraphicFramePr>
        <p:xfrm>
          <a:off x="425513" y="5864741"/>
          <a:ext cx="6382692" cy="671066"/>
        </p:xfrm>
        <a:graphic>
          <a:graphicData uri="http://schemas.openxmlformats.org/drawingml/2006/table">
            <a:tbl>
              <a:tblPr firstRow="1" bandRow="1"/>
              <a:tblGrid>
                <a:gridCol w="531891"/>
                <a:gridCol w="531891"/>
                <a:gridCol w="531891"/>
                <a:gridCol w="531891"/>
                <a:gridCol w="531891">
                  <a:extLst>
                    <a:ext uri="{9D8B030D-6E8A-4147-A177-3AD203B41FA5}"/>
                  </a:extLst>
                </a:gridCol>
                <a:gridCol w="531891">
                  <a:extLst>
                    <a:ext uri="{9D8B030D-6E8A-4147-A177-3AD203B41FA5}"/>
                  </a:extLst>
                </a:gridCol>
                <a:gridCol w="531891">
                  <a:extLst>
                    <a:ext uri="{9D8B030D-6E8A-4147-A177-3AD203B41FA5}"/>
                  </a:extLst>
                </a:gridCol>
                <a:gridCol w="531891">
                  <a:extLst>
                    <a:ext uri="{9D8B030D-6E8A-4147-A177-3AD203B41FA5}"/>
                  </a:extLst>
                </a:gridCol>
                <a:gridCol w="531891">
                  <a:extLst>
                    <a:ext uri="{9D8B030D-6E8A-4147-A177-3AD203B41FA5}"/>
                  </a:extLst>
                </a:gridCol>
                <a:gridCol w="531891">
                  <a:extLst>
                    <a:ext uri="{9D8B030D-6E8A-4147-A177-3AD203B41FA5}"/>
                  </a:extLst>
                </a:gridCol>
                <a:gridCol w="531891"/>
                <a:gridCol w="531891"/>
              </a:tblGrid>
              <a:tr h="252350">
                <a:tc>
                  <a:txBody>
                    <a:bodyPr/>
                    <a:lstStyle/>
                    <a:p>
                      <a:pPr algn="ctr"/>
                      <a:r>
                        <a:rPr lang="fr-FR" sz="1000" cap="all" baseline="0" dirty="0" smtClean="0">
                          <a:solidFill>
                            <a:srgbClr val="092A5E"/>
                          </a:solidFill>
                          <a:latin typeface="TUIType" panose="020C0604040202020203" pitchFamily="34" charset="0"/>
                          <a:cs typeface="Arial" panose="020B0604020202020204" pitchFamily="34" charset="0"/>
                        </a:rPr>
                        <a:t>JANV.</a:t>
                      </a:r>
                      <a:endParaRPr lang="fr-FR" sz="1000" cap="all" baseline="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ap="flat" cmpd="sng" algn="ctr">
                      <a:solidFill>
                        <a:srgbClr val="092A5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cap="all" baseline="0" dirty="0" smtClean="0">
                          <a:solidFill>
                            <a:srgbClr val="092A5E"/>
                          </a:solidFill>
                          <a:latin typeface="TUIType" panose="020C0604040202020203" pitchFamily="34" charset="0"/>
                          <a:cs typeface="Arial" panose="020B0604020202020204" pitchFamily="34" charset="0"/>
                        </a:rPr>
                        <a:t>FEV.</a:t>
                      </a:r>
                      <a:endParaRPr lang="fr-FR" sz="1000" cap="all" baseline="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ap="flat" cmpd="sng" algn="ctr">
                      <a:solidFill>
                        <a:srgbClr val="092A5E"/>
                      </a:solidFill>
                      <a:prstDash val="solid"/>
                      <a:round/>
                      <a:headEnd type="none" w="med" len="med"/>
                      <a:tailEnd type="none" w="med" len="med"/>
                    </a:lnL>
                    <a:lnR w="12700" cmpd="sng">
                      <a:solidFill>
                        <a:srgbClr val="092A5E"/>
                      </a:solidFill>
                    </a:lnR>
                    <a:lnT w="12700" cmpd="sng">
                      <a:solidFill>
                        <a:srgbClr val="092A5E"/>
                      </a:solidFill>
                    </a:lnT>
                    <a:lnB w="12700" cap="flat" cmpd="sng" algn="ctr">
                      <a:solidFill>
                        <a:srgbClr val="092A5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cap="all" baseline="0" dirty="0" smtClean="0">
                          <a:solidFill>
                            <a:srgbClr val="092A5E"/>
                          </a:solidFill>
                          <a:latin typeface="TUIType" panose="020C0604040202020203" pitchFamily="34" charset="0"/>
                          <a:cs typeface="Arial" panose="020B0604020202020204" pitchFamily="34" charset="0"/>
                        </a:rPr>
                        <a:t>MARS</a:t>
                      </a:r>
                      <a:endParaRPr lang="fr-FR" sz="1000" cap="all" baseline="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ap="flat" cmpd="sng" algn="ctr">
                      <a:solidFill>
                        <a:srgbClr val="092A5E"/>
                      </a:solidFill>
                      <a:prstDash val="solid"/>
                      <a:round/>
                      <a:headEnd type="none" w="med" len="med"/>
                      <a:tailEnd type="none" w="med" len="med"/>
                    </a:lnL>
                    <a:lnR w="12700" cmpd="sng">
                      <a:solidFill>
                        <a:srgbClr val="092A5E"/>
                      </a:solidFill>
                    </a:lnR>
                    <a:lnT w="12700" cmpd="sng">
                      <a:solidFill>
                        <a:srgbClr val="092A5E"/>
                      </a:solidFill>
                    </a:lnT>
                    <a:lnB w="12700" cap="flat" cmpd="sng" algn="ctr">
                      <a:solidFill>
                        <a:srgbClr val="092A5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cap="all" baseline="0" dirty="0" smtClean="0">
                          <a:solidFill>
                            <a:srgbClr val="092A5E"/>
                          </a:solidFill>
                          <a:latin typeface="TUIType" panose="020C0604040202020203" pitchFamily="34" charset="0"/>
                          <a:cs typeface="Arial" panose="020B0604020202020204" pitchFamily="34" charset="0"/>
                        </a:rPr>
                        <a:t>AVRIL</a:t>
                      </a:r>
                      <a:endParaRPr lang="fr-FR" sz="1000" cap="all" baseline="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ap="flat" cmpd="sng" algn="ctr">
                      <a:solidFill>
                        <a:srgbClr val="092A5E"/>
                      </a:solidFill>
                      <a:prstDash val="solid"/>
                      <a:round/>
                      <a:headEnd type="none" w="med" len="med"/>
                      <a:tailEnd type="none" w="med" len="med"/>
                    </a:lnL>
                    <a:lnR w="12700" cmpd="sng">
                      <a:solidFill>
                        <a:srgbClr val="092A5E"/>
                      </a:solidFill>
                    </a:lnR>
                    <a:lnT w="12700" cmpd="sng">
                      <a:solidFill>
                        <a:srgbClr val="092A5E"/>
                      </a:solidFill>
                    </a:lnT>
                    <a:lnB w="12700" cap="flat" cmpd="sng" algn="ctr">
                      <a:solidFill>
                        <a:srgbClr val="092A5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cap="all" baseline="0" dirty="0">
                          <a:solidFill>
                            <a:srgbClr val="092A5E"/>
                          </a:solidFill>
                          <a:latin typeface="TUIType" panose="020C0604040202020203" pitchFamily="34" charset="0"/>
                          <a:cs typeface="Arial" panose="020B0604020202020204" pitchFamily="34" charset="0"/>
                        </a:rPr>
                        <a:t>MAI</a:t>
                      </a:r>
                    </a:p>
                  </a:txBody>
                  <a:tcPr marL="91431" marR="91431" marT="45783" marB="45783" anchor="ctr">
                    <a:lnL w="12700" cap="flat" cmpd="sng" algn="ctr">
                      <a:solidFill>
                        <a:srgbClr val="092A5E"/>
                      </a:solidFill>
                      <a:prstDash val="solid"/>
                      <a:round/>
                      <a:headEnd type="none" w="med" len="med"/>
                      <a:tailEnd type="none" w="med" len="med"/>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000" cap="all" baseline="0" dirty="0">
                          <a:solidFill>
                            <a:srgbClr val="092A5E"/>
                          </a:solidFill>
                          <a:latin typeface="TUIType" panose="020C0604040202020203" pitchFamily="34" charset="0"/>
                          <a:cs typeface="Arial" panose="020B0604020202020204" pitchFamily="34" charset="0"/>
                        </a:rPr>
                        <a:t>JUIN</a:t>
                      </a: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000" cap="all" baseline="0" dirty="0">
                          <a:solidFill>
                            <a:srgbClr val="092A5E"/>
                          </a:solidFill>
                          <a:latin typeface="TUIType" panose="020C0604040202020203" pitchFamily="34" charset="0"/>
                          <a:cs typeface="Arial" panose="020B0604020202020204" pitchFamily="34" charset="0"/>
                        </a:rPr>
                        <a:t>JUILL.</a:t>
                      </a: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000" cap="all" baseline="0" dirty="0">
                          <a:solidFill>
                            <a:srgbClr val="092A5E"/>
                          </a:solidFill>
                          <a:latin typeface="TUIType" panose="020C0604040202020203" pitchFamily="34" charset="0"/>
                          <a:cs typeface="Arial" panose="020B0604020202020204" pitchFamily="34" charset="0"/>
                        </a:rPr>
                        <a:t>AOÛT</a:t>
                      </a: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000" cap="all" baseline="0" dirty="0">
                          <a:solidFill>
                            <a:srgbClr val="092A5E"/>
                          </a:solidFill>
                          <a:latin typeface="TUIType" panose="020C0604040202020203" pitchFamily="34" charset="0"/>
                          <a:cs typeface="Arial" panose="020B0604020202020204" pitchFamily="34" charset="0"/>
                        </a:rPr>
                        <a:t>SEPT.</a:t>
                      </a: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000" cap="all" baseline="0" dirty="0">
                          <a:solidFill>
                            <a:srgbClr val="092A5E"/>
                          </a:solidFill>
                          <a:latin typeface="TUIType" panose="020C0604040202020203" pitchFamily="34" charset="0"/>
                          <a:cs typeface="Arial" panose="020B0604020202020204" pitchFamily="34" charset="0"/>
                        </a:rPr>
                        <a:t>OCT.</a:t>
                      </a:r>
                    </a:p>
                  </a:txBody>
                  <a:tcPr marL="91431" marR="91431" marT="45783" marB="45783" anchor="ctr">
                    <a:lnL w="12700" cmpd="sng">
                      <a:solidFill>
                        <a:srgbClr val="092A5E"/>
                      </a:solidFill>
                    </a:lnL>
                    <a:lnR w="12700" cap="flat" cmpd="sng" algn="ctr">
                      <a:solidFill>
                        <a:srgbClr val="092A5E"/>
                      </a:solidFill>
                      <a:prstDash val="solid"/>
                      <a:round/>
                      <a:headEnd type="none" w="med" len="med"/>
                      <a:tailEnd type="none" w="med" len="med"/>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000" cap="all" baseline="0" dirty="0" smtClean="0">
                          <a:solidFill>
                            <a:srgbClr val="092A5E"/>
                          </a:solidFill>
                          <a:latin typeface="TUIType" panose="020C0604040202020203" pitchFamily="34" charset="0"/>
                          <a:cs typeface="Arial" panose="020B0604020202020204" pitchFamily="34" charset="0"/>
                        </a:rPr>
                        <a:t>NOV.</a:t>
                      </a:r>
                      <a:endParaRPr lang="fr-FR" sz="1000" cap="all" baseline="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ap="flat" cmpd="sng" algn="ctr">
                      <a:solidFill>
                        <a:srgbClr val="092A5E"/>
                      </a:solidFill>
                      <a:prstDash val="solid"/>
                      <a:round/>
                      <a:headEnd type="none" w="med" len="med"/>
                      <a:tailEnd type="none" w="med" len="med"/>
                    </a:lnR>
                    <a:lnT w="12700" cmpd="sng">
                      <a:solidFill>
                        <a:srgbClr val="092A5E"/>
                      </a:solidFill>
                    </a:lnT>
                    <a:lnB w="12700" cap="flat" cmpd="sng" algn="ctr">
                      <a:solidFill>
                        <a:srgbClr val="092A5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cap="all" baseline="0" dirty="0" smtClean="0">
                          <a:solidFill>
                            <a:srgbClr val="092A5E"/>
                          </a:solidFill>
                          <a:latin typeface="TUIType" panose="020C0604040202020203" pitchFamily="34" charset="0"/>
                          <a:cs typeface="Arial" panose="020B0604020202020204" pitchFamily="34" charset="0"/>
                        </a:rPr>
                        <a:t>DEC.</a:t>
                      </a:r>
                      <a:endParaRPr lang="fr-FR" sz="1000" cap="all" baseline="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ap="flat" cmpd="sng" algn="ctr">
                      <a:solidFill>
                        <a:srgbClr val="092A5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r h="274700">
                <a:tc>
                  <a:txBody>
                    <a:bodyPr/>
                    <a:lstStyle/>
                    <a:p>
                      <a:pPr algn="ctr"/>
                      <a:r>
                        <a:rPr lang="fr-FR" sz="1200" dirty="0" smtClean="0">
                          <a:solidFill>
                            <a:srgbClr val="092A5E"/>
                          </a:solidFill>
                          <a:latin typeface="TUIType" panose="020C0604040202020203" pitchFamily="34" charset="0"/>
                          <a:cs typeface="Arial" panose="020B0604020202020204" pitchFamily="34" charset="0"/>
                        </a:rPr>
                        <a:t>19</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mpd="sng">
                      <a:solidFill>
                        <a:srgbClr val="092A5E"/>
                      </a:solidFill>
                    </a:lnR>
                    <a:lnT w="12700" cap="flat" cmpd="sng" algn="ctr">
                      <a:solidFill>
                        <a:srgbClr val="092A5E"/>
                      </a:solidFill>
                      <a:prstDash val="solid"/>
                      <a:round/>
                      <a:headEnd type="none" w="med" len="med"/>
                      <a:tailEnd type="none" w="med" len="med"/>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20</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ap="flat" cmpd="sng" algn="ctr">
                      <a:solidFill>
                        <a:srgbClr val="092A5E"/>
                      </a:solidFill>
                      <a:prstDash val="solid"/>
                      <a:round/>
                      <a:headEnd type="none" w="med" len="med"/>
                      <a:tailEnd type="none" w="med" len="med"/>
                    </a:lnL>
                    <a:lnR w="12700" cmpd="sng">
                      <a:solidFill>
                        <a:srgbClr val="092A5E"/>
                      </a:solidFill>
                    </a:lnR>
                    <a:lnT w="12700" cap="flat" cmpd="sng" algn="ctr">
                      <a:solidFill>
                        <a:srgbClr val="092A5E"/>
                      </a:solidFill>
                      <a:prstDash val="solid"/>
                      <a:round/>
                      <a:headEnd type="none" w="med" len="med"/>
                      <a:tailEnd type="none" w="med" len="med"/>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23</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ap="flat" cmpd="sng" algn="ctr">
                      <a:solidFill>
                        <a:srgbClr val="092A5E"/>
                      </a:solidFill>
                      <a:prstDash val="solid"/>
                      <a:round/>
                      <a:headEnd type="none" w="med" len="med"/>
                      <a:tailEnd type="none" w="med" len="med"/>
                    </a:lnL>
                    <a:lnR w="12700" cmpd="sng">
                      <a:solidFill>
                        <a:srgbClr val="092A5E"/>
                      </a:solidFill>
                    </a:lnR>
                    <a:lnT w="12700" cap="flat" cmpd="sng" algn="ctr">
                      <a:solidFill>
                        <a:srgbClr val="092A5E"/>
                      </a:solidFill>
                      <a:prstDash val="solid"/>
                      <a:round/>
                      <a:headEnd type="none" w="med" len="med"/>
                      <a:tailEnd type="none" w="med" len="med"/>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25</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ap="flat" cmpd="sng" algn="ctr">
                      <a:solidFill>
                        <a:srgbClr val="092A5E"/>
                      </a:solidFill>
                      <a:prstDash val="solid"/>
                      <a:round/>
                      <a:headEnd type="none" w="med" len="med"/>
                      <a:tailEnd type="none" w="med" len="med"/>
                    </a:lnL>
                    <a:lnR w="12700" cmpd="sng">
                      <a:solidFill>
                        <a:srgbClr val="092A5E"/>
                      </a:solidFill>
                    </a:lnR>
                    <a:lnT w="12700" cap="flat" cmpd="sng" algn="ctr">
                      <a:solidFill>
                        <a:srgbClr val="092A5E"/>
                      </a:solidFill>
                      <a:prstDash val="solid"/>
                      <a:round/>
                      <a:headEnd type="none" w="med" len="med"/>
                      <a:tailEnd type="none" w="med" len="med"/>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26</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ap="flat" cmpd="sng" algn="ctr">
                      <a:solidFill>
                        <a:srgbClr val="092A5E"/>
                      </a:solidFill>
                      <a:prstDash val="solid"/>
                      <a:round/>
                      <a:headEnd type="none" w="med" len="med"/>
                      <a:tailEnd type="none" w="med" len="med"/>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30</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33</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33</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28</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mpd="sng">
                      <a:solidFill>
                        <a:srgbClr val="092A5E"/>
                      </a:solidFill>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26</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ap="flat" cmpd="sng" algn="ctr">
                      <a:solidFill>
                        <a:srgbClr val="092A5E"/>
                      </a:solidFill>
                      <a:prstDash val="solid"/>
                      <a:round/>
                      <a:headEnd type="none" w="med" len="med"/>
                      <a:tailEnd type="none" w="med" len="med"/>
                    </a:lnR>
                    <a:lnT w="12700" cmpd="sng">
                      <a:solidFill>
                        <a:srgbClr val="092A5E"/>
                      </a:solidFill>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23</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ap="flat" cmpd="sng" algn="ctr">
                      <a:solidFill>
                        <a:srgbClr val="092A5E"/>
                      </a:solidFill>
                      <a:prstDash val="solid"/>
                      <a:round/>
                      <a:headEnd type="none" w="med" len="med"/>
                      <a:tailEnd type="none" w="med" len="med"/>
                    </a:lnR>
                    <a:lnT w="12700" cap="flat" cmpd="sng" algn="ctr">
                      <a:solidFill>
                        <a:srgbClr val="092A5E"/>
                      </a:solidFill>
                      <a:prstDash val="solid"/>
                      <a:round/>
                      <a:headEnd type="none" w="med" len="med"/>
                      <a:tailEnd type="none" w="med" len="med"/>
                    </a:lnT>
                    <a:lnB w="12700" cmpd="sng">
                      <a:solidFill>
                        <a:srgbClr val="092A5E"/>
                      </a:solidFill>
                    </a:lnB>
                    <a:lnTlToBr w="12700" cmpd="sng">
                      <a:noFill/>
                      <a:prstDash val="solid"/>
                    </a:lnTlToBr>
                    <a:lnBlToTr w="12700" cmpd="sng">
                      <a:noFill/>
                      <a:prstDash val="solid"/>
                    </a:lnBlToTr>
                    <a:noFill/>
                  </a:tcPr>
                </a:tc>
                <a:tc>
                  <a:txBody>
                    <a:bodyPr/>
                    <a:lstStyle/>
                    <a:p>
                      <a:pPr algn="ctr"/>
                      <a:r>
                        <a:rPr lang="fr-FR" sz="1200" dirty="0" smtClean="0">
                          <a:solidFill>
                            <a:srgbClr val="092A5E"/>
                          </a:solidFill>
                          <a:latin typeface="TUIType" panose="020C0604040202020203" pitchFamily="34" charset="0"/>
                          <a:cs typeface="Arial" panose="020B0604020202020204" pitchFamily="34" charset="0"/>
                        </a:rPr>
                        <a:t>20</a:t>
                      </a:r>
                      <a:endParaRPr lang="fr-FR" sz="1200" dirty="0">
                        <a:solidFill>
                          <a:srgbClr val="092A5E"/>
                        </a:solidFill>
                        <a:latin typeface="TUIType" panose="020C0604040202020203" pitchFamily="34" charset="0"/>
                        <a:cs typeface="Arial" panose="020B0604020202020204" pitchFamily="34" charset="0"/>
                      </a:endParaRPr>
                    </a:p>
                  </a:txBody>
                  <a:tcPr marL="91431" marR="91431" marT="45783" marB="45783" anchor="ctr">
                    <a:lnL w="12700" cmpd="sng">
                      <a:solidFill>
                        <a:srgbClr val="092A5E"/>
                      </a:solidFill>
                    </a:lnL>
                    <a:lnR w="12700" cmpd="sng">
                      <a:solidFill>
                        <a:srgbClr val="092A5E"/>
                      </a:solidFill>
                    </a:lnR>
                    <a:lnT w="12700" cap="flat" cmpd="sng" algn="ctr">
                      <a:solidFill>
                        <a:srgbClr val="092A5E"/>
                      </a:solidFill>
                      <a:prstDash val="solid"/>
                      <a:round/>
                      <a:headEnd type="none" w="med" len="med"/>
                      <a:tailEnd type="none" w="med" len="med"/>
                    </a:lnT>
                    <a:lnB w="12700" cmpd="sng">
                      <a:solidFill>
                        <a:srgbClr val="092A5E"/>
                      </a:solidFill>
                    </a:lnB>
                    <a:lnTlToBr w="12700" cmpd="sng">
                      <a:noFill/>
                      <a:prstDash val="solid"/>
                    </a:lnTlToBr>
                    <a:lnBlToTr w="12700" cmpd="sng">
                      <a:noFill/>
                      <a:prstDash val="solid"/>
                    </a:lnBlToTr>
                    <a:noFill/>
                  </a:tcPr>
                </a:tc>
                <a:extLst>
                  <a:ext uri="{0D108BD9-81ED-4DB2-BD59-A6C34878D82A}"/>
                </a:extLst>
              </a:tr>
            </a:tbl>
          </a:graphicData>
        </a:graphic>
      </p:graphicFrame>
      <p:sp>
        <p:nvSpPr>
          <p:cNvPr id="13" name="Rectangle 12"/>
          <p:cNvSpPr/>
          <p:nvPr/>
        </p:nvSpPr>
        <p:spPr>
          <a:xfrm>
            <a:off x="812800" y="5508625"/>
            <a:ext cx="5054600" cy="244475"/>
          </a:xfrm>
          <a:prstGeom prst="rect">
            <a:avLst/>
          </a:prstGeom>
        </p:spPr>
        <p:txBody>
          <a:bodyPr>
            <a:spAutoFit/>
          </a:bodyPr>
          <a:lstStyle/>
          <a:p>
            <a:pPr algn="ctr" defTabSz="913977" eaLnBrk="0" fontAlgn="auto" hangingPunct="0">
              <a:lnSpc>
                <a:spcPct val="95000"/>
              </a:lnSpc>
              <a:spcBef>
                <a:spcPts val="0"/>
              </a:spcBef>
              <a:spcAft>
                <a:spcPts val="0"/>
              </a:spcAft>
              <a:buClr>
                <a:srgbClr val="737373"/>
              </a:buClr>
              <a:buSzPct val="70000"/>
              <a:buFont typeface="Wingdings" pitchFamily="2" charset="2"/>
              <a:buNone/>
              <a:defRPr/>
            </a:pPr>
            <a:r>
              <a:rPr lang="fr-FR" sz="1050" dirty="0">
                <a:solidFill>
                  <a:srgbClr val="092A5E"/>
                </a:solidFill>
                <a:latin typeface="TUIType" pitchFamily="34" charset="0"/>
              </a:rPr>
              <a:t>Températures moyennes en journée</a:t>
            </a:r>
          </a:p>
        </p:txBody>
      </p:sp>
      <p:sp>
        <p:nvSpPr>
          <p:cNvPr id="18" name="Rectangle 17"/>
          <p:cNvSpPr/>
          <p:nvPr/>
        </p:nvSpPr>
        <p:spPr>
          <a:xfrm>
            <a:off x="6411913" y="1404938"/>
            <a:ext cx="2398712" cy="3824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Visuel destination</a:t>
            </a:r>
          </a:p>
        </p:txBody>
      </p:sp>
      <p:pic>
        <p:nvPicPr>
          <p:cNvPr id="2" name="Imag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09744" y="1365852"/>
            <a:ext cx="2743743" cy="4115614"/>
          </a:xfrm>
          <a:prstGeom prst="rect">
            <a:avLst/>
          </a:prstGeom>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092A5E"/>
                </a:solidFill>
                <a:latin typeface="TUIType"/>
                <a:ea typeface="ＭＳ Ｐゴシック" charset="-128"/>
              </a:rPr>
              <a:t>NOTRE PROPOSITION</a:t>
            </a:r>
            <a:endParaRPr lang="fr-FR" sz="2000" dirty="0">
              <a:solidFill>
                <a:srgbClr val="092A5E"/>
              </a:solidFill>
              <a:latin typeface="TUIType"/>
              <a:ea typeface="ＭＳ Ｐゴシック" charset="-128"/>
            </a:endParaRPr>
          </a:p>
        </p:txBody>
      </p:sp>
      <p:sp>
        <p:nvSpPr>
          <p:cNvPr id="22531" name="ZoneTexte 4"/>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22532" name="Imag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ZoneTexte 8"/>
          <p:cNvSpPr txBox="1">
            <a:spLocks noChangeArrowheads="1"/>
          </p:cNvSpPr>
          <p:nvPr/>
        </p:nvSpPr>
        <p:spPr bwMode="auto">
          <a:xfrm>
            <a:off x="1905" y="1441450"/>
            <a:ext cx="5761038" cy="907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2000" b="1" dirty="0">
                <a:solidFill>
                  <a:srgbClr val="092A5E"/>
                </a:solidFill>
                <a:latin typeface="TUIType" panose="020C0604040202020203" pitchFamily="34" charset="0"/>
              </a:rPr>
              <a:t>CLUB MARMARA Madina</a:t>
            </a:r>
          </a:p>
          <a:p>
            <a:pPr algn="ctr" eaLnBrk="1" hangingPunct="1"/>
            <a:r>
              <a:rPr lang="fr-FR" altLang="fr-FR" sz="1600" b="1" dirty="0">
                <a:solidFill>
                  <a:srgbClr val="092A5E"/>
                </a:solidFill>
                <a:latin typeface="TUIType" panose="020C0604040202020203" pitchFamily="34" charset="0"/>
              </a:rPr>
              <a:t>8 jours / 7 nuits</a:t>
            </a:r>
          </a:p>
          <a:p>
            <a:pPr algn="ctr" eaLnBrk="1" hangingPunct="1"/>
            <a:r>
              <a:rPr lang="fr-FR" altLang="fr-FR" sz="1600" b="1" dirty="0">
                <a:solidFill>
                  <a:srgbClr val="092A5E"/>
                </a:solidFill>
                <a:latin typeface="TUIType" panose="020C0604040202020203" pitchFamily="34" charset="0"/>
              </a:rPr>
              <a:t>Départ de </a:t>
            </a:r>
            <a:r>
              <a:rPr lang="fr-FR" altLang="fr-FR" sz="1600" b="1" dirty="0" smtClean="0">
                <a:solidFill>
                  <a:srgbClr val="092A5E"/>
                </a:solidFill>
                <a:latin typeface="TUIType" panose="020C0604040202020203" pitchFamily="34" charset="0"/>
              </a:rPr>
              <a:t>Bordeaux  le Lundi</a:t>
            </a:r>
            <a:endParaRPr lang="fr-FR" altLang="fr-FR" sz="1600" b="1" dirty="0">
              <a:solidFill>
                <a:srgbClr val="092A5E"/>
              </a:solidFill>
              <a:latin typeface="TUIType" panose="020C0604040202020203" pitchFamily="34" charset="0"/>
            </a:endParaRPr>
          </a:p>
          <a:p>
            <a:pPr algn="ctr" eaLnBrk="1" hangingPunct="1"/>
            <a:endParaRPr lang="fr-FR" altLang="fr-FR" sz="100" dirty="0">
              <a:solidFill>
                <a:srgbClr val="092A5E"/>
              </a:solidFill>
              <a:latin typeface="Arial Narrow" panose="020B0606020202030204" pitchFamily="34" charset="0"/>
            </a:endParaRPr>
          </a:p>
        </p:txBody>
      </p:sp>
      <p:grpSp>
        <p:nvGrpSpPr>
          <p:cNvPr id="22537" name="Groupe 15"/>
          <p:cNvGrpSpPr>
            <a:grpSpLocks/>
          </p:cNvGrpSpPr>
          <p:nvPr/>
        </p:nvGrpSpPr>
        <p:grpSpPr bwMode="auto">
          <a:xfrm>
            <a:off x="4340409" y="1320800"/>
            <a:ext cx="823913" cy="184150"/>
            <a:chOff x="3491880" y="648741"/>
            <a:chExt cx="822760" cy="183901"/>
          </a:xfrm>
        </p:grpSpPr>
        <p:pic>
          <p:nvPicPr>
            <p:cNvPr id="22559" name="Image 1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91880" y="648741"/>
              <a:ext cx="180000"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60" name="Image 18"/>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01879" y="652642"/>
              <a:ext cx="180000"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61" name="Image 1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21541" y="648741"/>
              <a:ext cx="180000"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62" name="Image 20"/>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34640" y="648741"/>
              <a:ext cx="180000"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 name="Rectangle 24"/>
          <p:cNvSpPr/>
          <p:nvPr/>
        </p:nvSpPr>
        <p:spPr>
          <a:xfrm>
            <a:off x="5686425" y="1412875"/>
            <a:ext cx="3167063" cy="4429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Visuel du club</a:t>
            </a:r>
          </a:p>
          <a:p>
            <a:pPr algn="ctr" fontAlgn="auto">
              <a:spcBef>
                <a:spcPts val="0"/>
              </a:spcBef>
              <a:spcAft>
                <a:spcPts val="0"/>
              </a:spcAft>
              <a:defRPr/>
            </a:pPr>
            <a:r>
              <a:rPr lang="fr-FR" dirty="0"/>
              <a:t>Ou équipe dans le club</a:t>
            </a:r>
          </a:p>
        </p:txBody>
      </p:sp>
      <p:sp>
        <p:nvSpPr>
          <p:cNvPr id="22556" name="ZoneTexte 25"/>
          <p:cNvSpPr txBox="1">
            <a:spLocks noChangeArrowheads="1"/>
          </p:cNvSpPr>
          <p:nvPr/>
        </p:nvSpPr>
        <p:spPr bwMode="auto">
          <a:xfrm>
            <a:off x="6372225" y="5949950"/>
            <a:ext cx="266382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100" dirty="0">
                <a:solidFill>
                  <a:srgbClr val="092A5E"/>
                </a:solidFill>
                <a:latin typeface="TUIType" panose="020C0604040202020203" pitchFamily="34" charset="0"/>
              </a:rPr>
              <a:t>RDV sur la chaîne YouTube TUI pour </a:t>
            </a:r>
          </a:p>
          <a:p>
            <a:pPr eaLnBrk="1" hangingPunct="1"/>
            <a:r>
              <a:rPr lang="fr-FR" altLang="fr-FR" sz="1100" dirty="0">
                <a:solidFill>
                  <a:srgbClr val="092A5E"/>
                </a:solidFill>
                <a:latin typeface="TUIType" panose="020C0604040202020203" pitchFamily="34" charset="0"/>
              </a:rPr>
              <a:t>découvrir Le Club Marmara </a:t>
            </a:r>
            <a:r>
              <a:rPr lang="fr-FR" altLang="fr-FR" sz="1100" dirty="0">
                <a:solidFill>
                  <a:srgbClr val="002060"/>
                </a:solidFill>
                <a:latin typeface="TUIType" panose="020C0604040202020203" pitchFamily="34" charset="0"/>
              </a:rPr>
              <a:t>Madina </a:t>
            </a:r>
            <a:r>
              <a:rPr lang="fr-FR" altLang="fr-FR" sz="1100" dirty="0">
                <a:solidFill>
                  <a:srgbClr val="092A5E"/>
                </a:solidFill>
                <a:latin typeface="TUIType" panose="020C0604040202020203" pitchFamily="34" charset="0"/>
              </a:rPr>
              <a:t>en vidéo. </a:t>
            </a:r>
            <a:endParaRPr lang="fr-FR" altLang="fr-FR" dirty="0">
              <a:latin typeface="Calibri" panose="020F0502020204030204" pitchFamily="34" charset="0"/>
            </a:endParaRPr>
          </a:p>
        </p:txBody>
      </p:sp>
      <p:pic>
        <p:nvPicPr>
          <p:cNvPr id="22557" name="Picture 2" descr="RÃ©sultat de recherche d'images pour &quot;logo youtube&quot;"/>
          <p:cNvPicPr>
            <a:picLocks noChangeAspect="1" noChangeArrowheads="1"/>
          </p:cNvPicPr>
          <p:nvPr/>
        </p:nvPicPr>
        <p:blipFill>
          <a:blip r:embed="rId4" cstate="print">
            <a:extLst>
              <a:ext uri="{28A0092B-C50C-407E-A947-70E740481C1C}">
                <a14:useLocalDpi xmlns:a14="http://schemas.microsoft.com/office/drawing/2010/main" xmlns="" val="0"/>
              </a:ext>
            </a:extLst>
          </a:blip>
          <a:srcRect l="4640" t="30655" r="4640" b="27319"/>
          <a:stretch>
            <a:fillRect/>
          </a:stretch>
        </p:blipFill>
        <p:spPr bwMode="auto">
          <a:xfrm>
            <a:off x="5749925" y="6021388"/>
            <a:ext cx="523875"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58" name="Image 17" descr="Club-Marmara-Madina-soiree-spectacle-010.jpg"/>
          <p:cNvPicPr>
            <a:picLocks noChangeAspect="1"/>
          </p:cNvPicPr>
          <p:nvPr/>
        </p:nvPicPr>
        <p:blipFill>
          <a:blip r:embed="rId5" cstate="print">
            <a:extLst>
              <a:ext uri="{28A0092B-C50C-407E-A947-70E740481C1C}">
                <a14:useLocalDpi xmlns:a14="http://schemas.microsoft.com/office/drawing/2010/main" xmlns="" val="0"/>
              </a:ext>
            </a:extLst>
          </a:blip>
          <a:srcRect l="28163" r="24167"/>
          <a:stretch>
            <a:fillRect/>
          </a:stretch>
        </p:blipFill>
        <p:spPr bwMode="auto">
          <a:xfrm>
            <a:off x="5686425" y="1412875"/>
            <a:ext cx="3167063"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ZoneTexte 11"/>
          <p:cNvSpPr txBox="1">
            <a:spLocks noChangeArrowheads="1"/>
          </p:cNvSpPr>
          <p:nvPr/>
        </p:nvSpPr>
        <p:spPr bwMode="auto">
          <a:xfrm>
            <a:off x="755650" y="2553429"/>
            <a:ext cx="4464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100" b="1" i="1" dirty="0">
                <a:solidFill>
                  <a:srgbClr val="092A5E"/>
                </a:solidFill>
                <a:latin typeface="TUIType" panose="020C0604040202020203" pitchFamily="34" charset="0"/>
              </a:rPr>
              <a:t>Prix par personne en chambre double et en formule tout-inclus*</a:t>
            </a:r>
          </a:p>
          <a:p>
            <a:pPr algn="ctr" eaLnBrk="1" hangingPunct="1">
              <a:spcBef>
                <a:spcPct val="0"/>
              </a:spcBef>
              <a:buFontTx/>
              <a:buNone/>
            </a:pPr>
            <a:r>
              <a:rPr lang="fr-FR" altLang="fr-FR" sz="1100" b="1" i="1" dirty="0">
                <a:solidFill>
                  <a:srgbClr val="092A5E"/>
                </a:solidFill>
                <a:latin typeface="TUIType" panose="020C0604040202020203" pitchFamily="34" charset="0"/>
              </a:rPr>
              <a:t>A partir de 10 personnes</a:t>
            </a:r>
          </a:p>
        </p:txBody>
      </p:sp>
      <p:sp>
        <p:nvSpPr>
          <p:cNvPr id="21" name="ZoneTexte 16"/>
          <p:cNvSpPr txBox="1">
            <a:spLocks noChangeArrowheads="1"/>
          </p:cNvSpPr>
          <p:nvPr/>
        </p:nvSpPr>
        <p:spPr bwMode="auto">
          <a:xfrm>
            <a:off x="549275" y="6253311"/>
            <a:ext cx="375920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700" dirty="0">
                <a:solidFill>
                  <a:srgbClr val="092A5E"/>
                </a:solidFill>
              </a:rPr>
              <a:t>* Sous réserve de disponibilité au moment de la réservation</a:t>
            </a:r>
          </a:p>
        </p:txBody>
      </p:sp>
      <p:graphicFrame>
        <p:nvGraphicFramePr>
          <p:cNvPr id="23" name="Tableau 22"/>
          <p:cNvGraphicFramePr>
            <a:graphicFrameLocks noGrp="1"/>
          </p:cNvGraphicFramePr>
          <p:nvPr>
            <p:extLst>
              <p:ext uri="{D42A27DB-BD31-4B8C-83A1-F6EECF244321}">
                <p14:modId xmlns:p14="http://schemas.microsoft.com/office/powerpoint/2010/main" xmlns="" val="1594279292"/>
              </p:ext>
            </p:extLst>
          </p:nvPr>
        </p:nvGraphicFramePr>
        <p:xfrm>
          <a:off x="873454" y="3271818"/>
          <a:ext cx="4260838" cy="2336828"/>
        </p:xfrm>
        <a:graphic>
          <a:graphicData uri="http://schemas.openxmlformats.org/drawingml/2006/table">
            <a:tbl>
              <a:tblPr firstRow="1" bandRow="1">
                <a:tableStyleId>{5C22544A-7EE6-4342-B048-85BDC9FD1C3A}</a:tableStyleId>
              </a:tblPr>
              <a:tblGrid>
                <a:gridCol w="2238236">
                  <a:extLst>
                    <a:ext uri="{9D8B030D-6E8A-4147-A177-3AD203B41FA5}"/>
                  </a:extLst>
                </a:gridCol>
                <a:gridCol w="2022602">
                  <a:extLst>
                    <a:ext uri="{9D8B030D-6E8A-4147-A177-3AD203B41FA5}"/>
                  </a:extLst>
                </a:gridCol>
              </a:tblGrid>
              <a:tr h="937566">
                <a:tc>
                  <a:txBody>
                    <a:bodyPr/>
                    <a:lstStyle/>
                    <a:p>
                      <a:pPr algn="ctr"/>
                      <a:r>
                        <a:rPr lang="fr-FR" sz="1200" b="1" dirty="0">
                          <a:latin typeface="TUIType" panose="020C0604040202020203" pitchFamily="34" charset="0"/>
                        </a:rPr>
                        <a:t>Date</a:t>
                      </a:r>
                      <a:r>
                        <a:rPr lang="fr-FR" sz="1200" b="1" baseline="0" dirty="0">
                          <a:latin typeface="TUIType" panose="020C0604040202020203" pitchFamily="34" charset="0"/>
                        </a:rPr>
                        <a:t> de départ </a:t>
                      </a:r>
                      <a:r>
                        <a:rPr lang="fr-FR" sz="1200" b="1" baseline="0" dirty="0" smtClean="0">
                          <a:latin typeface="TUIType" panose="020C0604040202020203" pitchFamily="34" charset="0"/>
                        </a:rPr>
                        <a:t>2020 </a:t>
                      </a:r>
                      <a:endParaRPr lang="fr-FR" sz="1200" b="1" dirty="0">
                        <a:latin typeface="TUIType" panose="020C0604040202020203" pitchFamily="34" charset="0"/>
                      </a:endParaRPr>
                    </a:p>
                  </a:txBody>
                  <a:tcPr marL="91441" marR="91441" marT="90031" marB="90031" anchor="ctr">
                    <a:solidFill>
                      <a:srgbClr val="15A3A5"/>
                    </a:solidFill>
                  </a:tcPr>
                </a:tc>
                <a:tc>
                  <a:txBody>
                    <a:bodyPr/>
                    <a:lstStyle/>
                    <a:p>
                      <a:pPr algn="ctr"/>
                      <a:r>
                        <a:rPr lang="fr-FR" sz="1200" dirty="0">
                          <a:latin typeface="TUIType" panose="020C0604040202020203" pitchFamily="34" charset="0"/>
                        </a:rPr>
                        <a:t>Tarif adulte</a:t>
                      </a:r>
                      <a:r>
                        <a:rPr lang="fr-FR" sz="1200" baseline="0" dirty="0">
                          <a:latin typeface="TUIType" panose="020C0604040202020203" pitchFamily="34" charset="0"/>
                        </a:rPr>
                        <a:t> en chambre double</a:t>
                      </a:r>
                      <a:endParaRPr lang="fr-FR" sz="1200" dirty="0">
                        <a:latin typeface="TUIType" panose="020C0604040202020203" pitchFamily="34" charset="0"/>
                      </a:endParaRPr>
                    </a:p>
                  </a:txBody>
                  <a:tcPr marL="91441" marR="91441" marT="90031" marB="90031" anchor="ctr">
                    <a:solidFill>
                      <a:srgbClr val="15A3A5"/>
                    </a:solidFill>
                  </a:tcPr>
                </a:tc>
                <a:extLst>
                  <a:ext uri="{0D108BD9-81ED-4DB2-BD59-A6C34878D82A}"/>
                </a:extLst>
              </a:tr>
              <a:tr h="662769">
                <a:tc>
                  <a:txBody>
                    <a:bodyPr/>
                    <a:lstStyle/>
                    <a:p>
                      <a:pPr algn="ctr"/>
                      <a:r>
                        <a:rPr lang="fr-FR" sz="1600" b="1" smtClean="0">
                          <a:latin typeface="TUIType" panose="020C0604040202020203" pitchFamily="34" charset="0"/>
                        </a:rPr>
                        <a:t>Du </a:t>
                      </a:r>
                      <a:r>
                        <a:rPr lang="fr-FR" sz="1600" b="1" smtClean="0">
                          <a:latin typeface="TUIType" panose="020C0604040202020203" pitchFamily="34" charset="0"/>
                        </a:rPr>
                        <a:t>21 </a:t>
                      </a:r>
                      <a:r>
                        <a:rPr lang="fr-FR" sz="1600" b="1" baseline="0" dirty="0" smtClean="0">
                          <a:latin typeface="TUIType" panose="020C0604040202020203" pitchFamily="34" charset="0"/>
                        </a:rPr>
                        <a:t>Mars  </a:t>
                      </a:r>
                      <a:r>
                        <a:rPr lang="fr-FR" sz="1600" b="1" baseline="0" smtClean="0">
                          <a:latin typeface="TUIType" panose="020C0604040202020203" pitchFamily="34" charset="0"/>
                        </a:rPr>
                        <a:t>au </a:t>
                      </a:r>
                      <a:r>
                        <a:rPr lang="fr-FR" sz="1600" b="1" baseline="0" smtClean="0">
                          <a:latin typeface="TUIType" panose="020C0604040202020203" pitchFamily="34" charset="0"/>
                        </a:rPr>
                        <a:t>28 </a:t>
                      </a:r>
                      <a:r>
                        <a:rPr lang="fr-FR" sz="1600" b="1" baseline="0" dirty="0" smtClean="0">
                          <a:latin typeface="TUIType" panose="020C0604040202020203" pitchFamily="34" charset="0"/>
                        </a:rPr>
                        <a:t>Mars 2020</a:t>
                      </a:r>
                    </a:p>
                    <a:p>
                      <a:pPr algn="ctr"/>
                      <a:endParaRPr lang="fr-FR" sz="1600" b="1" baseline="0" dirty="0" smtClean="0">
                        <a:latin typeface="TUIType" panose="020C0604040202020203" pitchFamily="34" charset="0"/>
                      </a:endParaRPr>
                    </a:p>
                    <a:p>
                      <a:pPr algn="ctr"/>
                      <a:r>
                        <a:rPr lang="fr-FR" sz="1600" b="1" baseline="0" dirty="0" smtClean="0">
                          <a:latin typeface="TUIType" panose="020C0604040202020203" pitchFamily="34" charset="0"/>
                        </a:rPr>
                        <a:t>Avec Stage de Claquettes</a:t>
                      </a:r>
                      <a:endParaRPr lang="fr-FR" sz="1600" b="1" dirty="0">
                        <a:latin typeface="TUIType" panose="020C0604040202020203" pitchFamily="34" charset="0"/>
                      </a:endParaRPr>
                    </a:p>
                  </a:txBody>
                  <a:tcPr marL="91441" marR="91441" marT="90031" marB="90031" anchor="ctr">
                    <a:solidFill>
                      <a:srgbClr val="15A3A5">
                        <a:alpha val="20000"/>
                      </a:srgbClr>
                    </a:solidFill>
                  </a:tcPr>
                </a:tc>
                <a:tc>
                  <a:txBody>
                    <a:bodyPr/>
                    <a:lstStyle/>
                    <a:p>
                      <a:pPr marL="0" algn="ctr" defTabSz="914400" rtl="0" eaLnBrk="1" latinLnBrk="0" hangingPunct="1"/>
                      <a:r>
                        <a:rPr lang="fr-FR" sz="2000" b="1" kern="1200" dirty="0" smtClean="0">
                          <a:solidFill>
                            <a:schemeClr val="dk1"/>
                          </a:solidFill>
                          <a:latin typeface="TUIType" panose="020C0604040202020203" pitchFamily="34" charset="0"/>
                          <a:ea typeface="+mn-ea"/>
                          <a:cs typeface="+mn-cs"/>
                        </a:rPr>
                        <a:t>589 €</a:t>
                      </a:r>
                    </a:p>
                    <a:p>
                      <a:pPr marL="0" algn="ctr" defTabSz="914400" rtl="0" eaLnBrk="1" latinLnBrk="0" hangingPunct="1"/>
                      <a:endParaRPr lang="fr-FR" sz="2000" b="1" kern="1200" dirty="0" smtClean="0">
                        <a:solidFill>
                          <a:schemeClr val="dk1"/>
                        </a:solidFill>
                        <a:latin typeface="TUIType" panose="020C0604040202020203" pitchFamily="34" charset="0"/>
                        <a:ea typeface="+mn-ea"/>
                        <a:cs typeface="+mn-cs"/>
                      </a:endParaRPr>
                    </a:p>
                    <a:p>
                      <a:pPr marL="0" algn="ctr" defTabSz="914400" rtl="0" eaLnBrk="1" latinLnBrk="0" hangingPunct="1"/>
                      <a:r>
                        <a:rPr lang="fr-FR" sz="2000" b="1" kern="1200" dirty="0" smtClean="0">
                          <a:solidFill>
                            <a:schemeClr val="dk1"/>
                          </a:solidFill>
                          <a:latin typeface="TUIType" panose="020C0604040202020203" pitchFamily="34" charset="0"/>
                          <a:ea typeface="+mn-ea"/>
                          <a:cs typeface="+mn-cs"/>
                        </a:rPr>
                        <a:t>669 €</a:t>
                      </a:r>
                      <a:endParaRPr lang="fr-FR" sz="2000" b="1" kern="1200" dirty="0">
                        <a:solidFill>
                          <a:schemeClr val="dk1"/>
                        </a:solidFill>
                        <a:latin typeface="TUIType" panose="020C0604040202020203" pitchFamily="34" charset="0"/>
                        <a:ea typeface="+mn-ea"/>
                        <a:cs typeface="+mn-cs"/>
                      </a:endParaRPr>
                    </a:p>
                  </a:txBody>
                  <a:tcPr marL="91441" marR="91441" marT="90031" marB="90031" anchor="ctr">
                    <a:solidFill>
                      <a:srgbClr val="15A3A5">
                        <a:alpha val="20000"/>
                      </a:srgbClr>
                    </a:solidFill>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092A5E"/>
                </a:solidFill>
                <a:latin typeface="TUIType"/>
                <a:ea typeface="ＭＳ Ｐゴシック" charset="-128"/>
              </a:rPr>
              <a:t>NOTRE PROPOSITION</a:t>
            </a:r>
            <a:endParaRPr lang="fr-FR" sz="2000" dirty="0">
              <a:solidFill>
                <a:srgbClr val="092A5E"/>
              </a:solidFill>
              <a:latin typeface="TUIType"/>
              <a:ea typeface="ＭＳ Ｐゴシック" charset="-128"/>
            </a:endParaRPr>
          </a:p>
        </p:txBody>
      </p:sp>
      <p:sp>
        <p:nvSpPr>
          <p:cNvPr id="23555" name="ZoneTexte 4"/>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23556" name="Imag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11138" y="1084263"/>
            <a:ext cx="4132262" cy="5194300"/>
          </a:xfrm>
          <a:prstGeom prst="rect">
            <a:avLst/>
          </a:prstGeom>
          <a:noFill/>
          <a:ln w="3175">
            <a:solidFill>
              <a:srgbClr val="15A3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3558" name="ZoneTexte 7"/>
          <p:cNvSpPr txBox="1">
            <a:spLocks noChangeArrowheads="1"/>
          </p:cNvSpPr>
          <p:nvPr/>
        </p:nvSpPr>
        <p:spPr bwMode="auto">
          <a:xfrm>
            <a:off x="279400" y="1270000"/>
            <a:ext cx="3995738" cy="5052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100" b="1" u="sng"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Les prix comprennent :</a:t>
            </a:r>
          </a:p>
          <a:p>
            <a:pPr eaLnBrk="1" hangingPunct="1"/>
            <a:endParaRPr lang="fr-FR" altLang="fr-FR" sz="1100" dirty="0" smtClean="0">
              <a:latin typeface="TUIType" panose="020C0604040202020203" pitchFamily="34" charset="0"/>
              <a:ea typeface="Times New Roman" panose="02020603050405020304" pitchFamily="18" charset="0"/>
              <a:cs typeface="Tahoma" panose="020B0604030504040204" pitchFamily="34" charset="0"/>
            </a:endParaRPr>
          </a:p>
          <a:p>
            <a:pPr marL="342900" indent="-342900" eaLnBrk="1" hangingPunct="1">
              <a:buFont typeface="Wingdings" panose="05000000000000000000" pitchFamily="2" charset="2"/>
              <a:buChar char=""/>
              <a:defRPr/>
            </a:pPr>
            <a:r>
              <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Le transport aérien Bordeaux / Marrakech / Bordeaux sur vols affrétés   TUI FLY ou TRANSAVIA ou similaire </a:t>
            </a:r>
          </a:p>
          <a:p>
            <a:pPr marL="342900" indent="-342900" eaLnBrk="1" hangingPunct="1">
              <a:lnSpc>
                <a:spcPct val="150000"/>
              </a:lnSpc>
              <a:buFont typeface="Wingdings" panose="05000000000000000000" pitchFamily="2" charset="2"/>
              <a:buChar char=""/>
              <a:defRPr/>
            </a:pPr>
            <a:r>
              <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La franchise bagage en soute </a:t>
            </a:r>
          </a:p>
          <a:p>
            <a:pPr marL="342900" indent="-342900" eaLnBrk="1" hangingPunct="1">
              <a:lnSpc>
                <a:spcPct val="150000"/>
              </a:lnSpc>
              <a:buFont typeface="Wingdings" panose="05000000000000000000" pitchFamily="2" charset="2"/>
              <a:buChar char=""/>
              <a:defRPr/>
            </a:pPr>
            <a:r>
              <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Les taxes et redevances aéroportuaires (soumises à modification) et frais de dossier : 90 € à ce jour</a:t>
            </a:r>
          </a:p>
          <a:p>
            <a:pPr marL="342900" indent="-342900" eaLnBrk="1" hangingPunct="1">
              <a:lnSpc>
                <a:spcPct val="150000"/>
              </a:lnSpc>
              <a:buFont typeface="Wingdings" panose="05000000000000000000" pitchFamily="2" charset="2"/>
              <a:buChar char=""/>
              <a:defRPr/>
            </a:pPr>
            <a:r>
              <a:rPr lang="fr-FR" altLang="fr-FR" sz="1100" b="1"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L'accueil et l’assistance de nos agents TUI à votre arrivée</a:t>
            </a:r>
          </a:p>
          <a:p>
            <a:pPr marL="342900" indent="-342900" eaLnBrk="1" hangingPunct="1">
              <a:lnSpc>
                <a:spcPct val="150000"/>
              </a:lnSpc>
              <a:buFont typeface="Wingdings" panose="05000000000000000000" pitchFamily="2" charset="2"/>
              <a:buChar char=""/>
              <a:defRPr/>
            </a:pPr>
            <a:r>
              <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Les transferts Aéroport / Club / Aéroport</a:t>
            </a:r>
          </a:p>
          <a:p>
            <a:pPr marL="342900" indent="-342900" eaLnBrk="1" hangingPunct="1">
              <a:lnSpc>
                <a:spcPct val="150000"/>
              </a:lnSpc>
              <a:buFont typeface="Wingdings" panose="05000000000000000000" pitchFamily="2" charset="2"/>
              <a:buChar char=""/>
              <a:defRPr/>
            </a:pPr>
            <a:r>
              <a:rPr lang="fr-FR" altLang="fr-FR" sz="1100" b="1"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Une réunion d’informations et un cocktail de bienvenue à votre arrivée</a:t>
            </a:r>
          </a:p>
          <a:p>
            <a:pPr marL="342900" indent="-342900" eaLnBrk="1" hangingPunct="1">
              <a:lnSpc>
                <a:spcPct val="150000"/>
              </a:lnSpc>
              <a:buFont typeface="Wingdings" panose="05000000000000000000" pitchFamily="2" charset="2"/>
              <a:buChar char=""/>
              <a:defRPr/>
            </a:pPr>
            <a:r>
              <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L'hébergement en chambre double </a:t>
            </a:r>
          </a:p>
          <a:p>
            <a:pPr marL="342900" indent="-342900" eaLnBrk="1" hangingPunct="1">
              <a:lnSpc>
                <a:spcPct val="150000"/>
              </a:lnSpc>
              <a:buFont typeface="Wingdings" panose="05000000000000000000" pitchFamily="2" charset="2"/>
              <a:buChar char=""/>
              <a:defRPr/>
            </a:pPr>
            <a:r>
              <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L'animation </a:t>
            </a:r>
            <a:r>
              <a:rPr lang="fr-FR" altLang="fr-FR" sz="1100" b="1"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FRANCOPHONE</a:t>
            </a:r>
          </a:p>
          <a:p>
            <a:pPr marL="342900" indent="-342900" eaLnBrk="1" hangingPunct="1">
              <a:lnSpc>
                <a:spcPct val="150000"/>
              </a:lnSpc>
              <a:buFont typeface="Wingdings" panose="05000000000000000000" pitchFamily="2" charset="2"/>
              <a:buChar char=""/>
              <a:defRPr/>
            </a:pPr>
            <a:r>
              <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La formule </a:t>
            </a:r>
            <a:r>
              <a:rPr lang="fr-FR" altLang="fr-FR" sz="1100" b="1"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TOUT INCLUS PLUS</a:t>
            </a:r>
          </a:p>
          <a:p>
            <a:pPr marL="342900" indent="-342900" eaLnBrk="1" hangingPunct="1">
              <a:lnSpc>
                <a:spcPts val="1400"/>
              </a:lnSpc>
              <a:buFont typeface="Wingdings" panose="05000000000000000000" pitchFamily="2" charset="2"/>
              <a:buChar char=""/>
              <a:defRPr/>
            </a:pPr>
            <a:endPar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endParaRPr>
          </a:p>
          <a:p>
            <a:pPr marL="342900" indent="-342900" eaLnBrk="1" hangingPunct="1">
              <a:lnSpc>
                <a:spcPts val="1400"/>
              </a:lnSpc>
              <a:buFont typeface="Wingdings" panose="05000000000000000000" pitchFamily="2" charset="2"/>
              <a:buChar char=""/>
              <a:defRPr/>
            </a:pPr>
            <a:r>
              <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Les </a:t>
            </a:r>
            <a:r>
              <a:rPr lang="fr-FR" altLang="fr-FR" sz="1100" dirty="0">
                <a:solidFill>
                  <a:srgbClr val="002060"/>
                </a:solidFill>
                <a:latin typeface="TUIType" panose="020C0604040202020203" pitchFamily="34" charset="0"/>
                <a:ea typeface="Times New Roman" panose="02020603050405020304" pitchFamily="18" charset="0"/>
                <a:cs typeface="Tahoma" panose="020B0604030504040204" pitchFamily="34" charset="0"/>
              </a:rPr>
              <a:t>assurances avec </a:t>
            </a:r>
            <a:r>
              <a:rPr lang="fr-FR" altLang="fr-FR" sz="1100" b="1" dirty="0">
                <a:solidFill>
                  <a:srgbClr val="002060"/>
                </a:solidFill>
                <a:latin typeface="TUIType" panose="020C0604040202020203" pitchFamily="34" charset="0"/>
                <a:ea typeface="Times New Roman" panose="02020603050405020304" pitchFamily="18" charset="0"/>
                <a:cs typeface="Tahoma" panose="020B0604030504040204" pitchFamily="34" charset="0"/>
              </a:rPr>
              <a:t>PRÉSENCE ASSISTANCE </a:t>
            </a:r>
            <a:r>
              <a:rPr lang="fr-FR" altLang="fr-FR" sz="1100" dirty="0">
                <a:solidFill>
                  <a:srgbClr val="002060"/>
                </a:solidFill>
                <a:latin typeface="TUIType" panose="020C0604040202020203" pitchFamily="34" charset="0"/>
                <a:ea typeface="Times New Roman" panose="02020603050405020304" pitchFamily="18" charset="0"/>
                <a:cs typeface="Tahoma" panose="020B0604030504040204" pitchFamily="34" charset="0"/>
              </a:rPr>
              <a:t>(nous consulter pour le détail des garanties) :</a:t>
            </a:r>
            <a:br>
              <a:rPr lang="fr-FR" altLang="fr-FR" sz="1100" dirty="0">
                <a:solidFill>
                  <a:srgbClr val="002060"/>
                </a:solidFill>
                <a:latin typeface="TUIType" panose="020C0604040202020203" pitchFamily="34" charset="0"/>
                <a:ea typeface="Times New Roman" panose="02020603050405020304" pitchFamily="18" charset="0"/>
                <a:cs typeface="Tahoma" panose="020B0604030504040204" pitchFamily="34" charset="0"/>
              </a:rPr>
            </a:br>
            <a:r>
              <a:rPr lang="fr-FR" altLang="fr-FR" sz="1100" dirty="0">
                <a:solidFill>
                  <a:srgbClr val="002060"/>
                </a:solidFill>
                <a:latin typeface="TUIType" panose="020C0604040202020203" pitchFamily="34" charset="0"/>
                <a:ea typeface="Times New Roman" panose="02020603050405020304" pitchFamily="18" charset="0"/>
                <a:cs typeface="Tahoma" panose="020B0604030504040204" pitchFamily="34" charset="0"/>
              </a:rPr>
              <a:t>- Multirisques : 3% du montant total du voyage (minimum 16€ par personne)</a:t>
            </a:r>
          </a:p>
          <a:p>
            <a:pPr eaLnBrk="1" hangingPunct="1"/>
            <a:r>
              <a:rPr lang="fr-FR" altLang="fr-FR" sz="1100" dirty="0">
                <a:solidFill>
                  <a:srgbClr val="002060"/>
                </a:solidFill>
                <a:latin typeface="TUIType" panose="020C0604040202020203" pitchFamily="34" charset="0"/>
                <a:ea typeface="Times New Roman" panose="02020603050405020304" pitchFamily="18" charset="0"/>
                <a:cs typeface="Calibri" panose="020F0502020204030204" pitchFamily="34" charset="0"/>
              </a:rPr>
              <a:t> </a:t>
            </a:r>
            <a:endParaRPr lang="fr-FR" altLang="fr-FR" sz="1100" dirty="0">
              <a:latin typeface="TUIType" panose="020C0604040202020203" pitchFamily="34" charset="0"/>
              <a:ea typeface="Times New Roman" panose="02020603050405020304" pitchFamily="18" charset="0"/>
              <a:cs typeface="Calibri" panose="020F0502020204030204" pitchFamily="34" charset="0"/>
            </a:endParaRPr>
          </a:p>
          <a:p>
            <a:pPr marL="342900" indent="-342900" eaLnBrk="1" hangingPunct="1">
              <a:lnSpc>
                <a:spcPct val="150000"/>
              </a:lnSpc>
              <a:buFont typeface="Wingdings" panose="05000000000000000000" pitchFamily="2" charset="2"/>
              <a:buChar char=""/>
              <a:defRPr/>
            </a:pPr>
            <a:endPar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endParaRPr>
          </a:p>
          <a:p>
            <a:pPr eaLnBrk="1" hangingPunct="1"/>
            <a:endParaRPr lang="fr-FR" altLang="fr-FR" sz="1100" dirty="0">
              <a:latin typeface="TUIType" panose="020C0604040202020203" pitchFamily="34" charset="0"/>
            </a:endParaRPr>
          </a:p>
        </p:txBody>
      </p:sp>
      <p:sp>
        <p:nvSpPr>
          <p:cNvPr id="9" name="Rectangle 8"/>
          <p:cNvSpPr/>
          <p:nvPr/>
        </p:nvSpPr>
        <p:spPr>
          <a:xfrm>
            <a:off x="4778375" y="1084263"/>
            <a:ext cx="4130675" cy="5194300"/>
          </a:xfrm>
          <a:prstGeom prst="rect">
            <a:avLst/>
          </a:prstGeom>
          <a:noFill/>
          <a:ln w="3175">
            <a:solidFill>
              <a:srgbClr val="15A3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3560" name="Rectangle 9"/>
          <p:cNvSpPr>
            <a:spLocks noChangeArrowheads="1"/>
          </p:cNvSpPr>
          <p:nvPr/>
        </p:nvSpPr>
        <p:spPr bwMode="auto">
          <a:xfrm>
            <a:off x="4778374" y="1084263"/>
            <a:ext cx="4130675" cy="2292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1100" b="1" u="sng"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endParaRPr>
          </a:p>
          <a:p>
            <a:pPr eaLnBrk="1" hangingPunct="1"/>
            <a:r>
              <a:rPr lang="fr-FR" altLang="fr-FR" sz="1100" b="1" u="sng"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Les </a:t>
            </a:r>
            <a:r>
              <a:rPr lang="fr-FR" altLang="fr-FR" sz="1100" b="1" u="sng" dirty="0">
                <a:solidFill>
                  <a:srgbClr val="002060"/>
                </a:solidFill>
                <a:latin typeface="TUIType" panose="020C0604040202020203" pitchFamily="34" charset="0"/>
                <a:ea typeface="Times New Roman" panose="02020603050405020304" pitchFamily="18" charset="0"/>
                <a:cs typeface="Tahoma" panose="020B0604030504040204" pitchFamily="34" charset="0"/>
              </a:rPr>
              <a:t>prix ne comprennent pas </a:t>
            </a:r>
            <a:r>
              <a:rPr lang="fr-FR" altLang="fr-FR" sz="1100" b="1" u="sng"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a:t>
            </a:r>
          </a:p>
          <a:p>
            <a:pPr eaLnBrk="1" hangingPunct="1"/>
            <a:endParaRPr lang="fr-FR" altLang="fr-FR" sz="1100" dirty="0">
              <a:latin typeface="TUIType" panose="020C0604040202020203" pitchFamily="34" charset="0"/>
              <a:ea typeface="Times New Roman" panose="02020603050405020304" pitchFamily="18" charset="0"/>
              <a:cs typeface="Tahoma" panose="020B0604030504040204" pitchFamily="34" charset="0"/>
            </a:endParaRPr>
          </a:p>
          <a:p>
            <a:pPr marL="342900" indent="-342900" eaLnBrk="1" hangingPunct="1">
              <a:buFont typeface="Wingdings" panose="05000000000000000000" pitchFamily="2" charset="2"/>
              <a:buChar char=""/>
              <a:defRPr/>
            </a:pPr>
            <a:r>
              <a:rPr lang="fr-FR" altLang="fr-FR" sz="1100" dirty="0">
                <a:solidFill>
                  <a:srgbClr val="002060"/>
                </a:solidFill>
                <a:latin typeface="TUIType" panose="020C0604040202020203" pitchFamily="34" charset="0"/>
                <a:ea typeface="Times New Roman" panose="02020603050405020304" pitchFamily="18" charset="0"/>
                <a:cs typeface="Tahoma" panose="020B0604030504040204" pitchFamily="34" charset="0"/>
              </a:rPr>
              <a:t>Les dépenses d’ordre personnel, les pourboires</a:t>
            </a:r>
          </a:p>
          <a:p>
            <a:pPr marL="342900" indent="-342900" eaLnBrk="1" hangingPunct="1">
              <a:buFont typeface="Wingdings" panose="05000000000000000000" pitchFamily="2" charset="2"/>
              <a:buChar char=""/>
              <a:defRPr/>
            </a:pPr>
            <a:r>
              <a:rPr lang="fr-FR" altLang="fr-FR" sz="1100" dirty="0">
                <a:solidFill>
                  <a:srgbClr val="002060"/>
                </a:solidFill>
                <a:latin typeface="TUIType" panose="020C0604040202020203" pitchFamily="34" charset="0"/>
                <a:ea typeface="Times New Roman" panose="02020603050405020304" pitchFamily="18" charset="0"/>
                <a:cs typeface="Tahoma" panose="020B0604030504040204" pitchFamily="34" charset="0"/>
              </a:rPr>
              <a:t>Les activités mentionnées en suppléments, les excursions</a:t>
            </a:r>
          </a:p>
          <a:p>
            <a:pPr marL="342900" indent="-342900" eaLnBrk="1" hangingPunct="1">
              <a:buFont typeface="Wingdings" panose="05000000000000000000" pitchFamily="2" charset="2"/>
              <a:buChar char=""/>
              <a:defRPr/>
            </a:pPr>
            <a:r>
              <a:rPr lang="fr-FR" altLang="fr-FR" sz="1100" b="1" dirty="0">
                <a:solidFill>
                  <a:srgbClr val="002060"/>
                </a:solidFill>
                <a:latin typeface="TUIType" panose="020C0604040202020203" pitchFamily="34" charset="0"/>
                <a:ea typeface="Times New Roman" panose="02020603050405020304" pitchFamily="18" charset="0"/>
                <a:cs typeface="Tahoma" panose="020B0604030504040204" pitchFamily="34" charset="0"/>
              </a:rPr>
              <a:t>Taxe de séjour à régler sur place d’1,8 € / nuit / pers</a:t>
            </a:r>
          </a:p>
          <a:p>
            <a:pPr eaLnBrk="1" hangingPunct="1"/>
            <a:r>
              <a:rPr lang="fr-FR" altLang="fr-FR" sz="1100" dirty="0">
                <a:solidFill>
                  <a:srgbClr val="002060"/>
                </a:solidFill>
                <a:latin typeface="TUIType" panose="020C0604040202020203" pitchFamily="34" charset="0"/>
                <a:ea typeface="Times New Roman" panose="02020603050405020304" pitchFamily="18" charset="0"/>
                <a:cs typeface="Calibri" panose="020F0502020204030204" pitchFamily="34" charset="0"/>
              </a:rPr>
              <a:t> </a:t>
            </a:r>
            <a:endParaRPr lang="fr-FR" altLang="fr-FR" sz="1100" dirty="0">
              <a:latin typeface="TUIType" panose="020C0604040202020203" pitchFamily="34" charset="0"/>
              <a:ea typeface="Times New Roman" panose="02020603050405020304" pitchFamily="18" charset="0"/>
              <a:cs typeface="Calibri" panose="020F0502020204030204" pitchFamily="34" charset="0"/>
            </a:endParaRPr>
          </a:p>
          <a:p>
            <a:pPr eaLnBrk="1" hangingPunct="1"/>
            <a:endParaRPr lang="fr-FR" altLang="fr-FR" sz="1100" b="1" u="sng" dirty="0" smtClean="0">
              <a:solidFill>
                <a:srgbClr val="002060"/>
              </a:solidFill>
              <a:latin typeface="TUIType" panose="020C0604040202020203" pitchFamily="34" charset="0"/>
              <a:ea typeface="Times New Roman" panose="02020603050405020304" pitchFamily="18" charset="0"/>
              <a:cs typeface="Calibri" panose="020F0502020204030204" pitchFamily="34" charset="0"/>
            </a:endParaRPr>
          </a:p>
          <a:p>
            <a:pPr eaLnBrk="1" hangingPunct="1"/>
            <a:r>
              <a:rPr lang="fr-FR" altLang="fr-FR" sz="1100" b="1" u="sng" dirty="0" smtClean="0">
                <a:solidFill>
                  <a:srgbClr val="002060"/>
                </a:solidFill>
                <a:latin typeface="TUIType" panose="020C0604040202020203" pitchFamily="34" charset="0"/>
                <a:ea typeface="Times New Roman" panose="02020603050405020304" pitchFamily="18" charset="0"/>
                <a:cs typeface="Calibri" panose="020F0502020204030204" pitchFamily="34" charset="0"/>
              </a:rPr>
              <a:t>Supplément </a:t>
            </a:r>
            <a:r>
              <a:rPr lang="fr-FR" altLang="fr-FR" sz="1100" b="1" u="sng" dirty="0">
                <a:solidFill>
                  <a:srgbClr val="002060"/>
                </a:solidFill>
                <a:latin typeface="TUIType" panose="020C0604040202020203" pitchFamily="34" charset="0"/>
                <a:ea typeface="Times New Roman" panose="02020603050405020304" pitchFamily="18" charset="0"/>
                <a:cs typeface="Calibri" panose="020F0502020204030204" pitchFamily="34" charset="0"/>
              </a:rPr>
              <a:t>: </a:t>
            </a:r>
            <a:endParaRPr lang="fr-FR" altLang="fr-FR" sz="1100" b="1" u="sng" dirty="0" smtClean="0">
              <a:solidFill>
                <a:srgbClr val="002060"/>
              </a:solidFill>
              <a:latin typeface="TUIType" panose="020C0604040202020203" pitchFamily="34" charset="0"/>
              <a:ea typeface="Times New Roman" panose="02020603050405020304" pitchFamily="18" charset="0"/>
              <a:cs typeface="Calibri" panose="020F0502020204030204" pitchFamily="34" charset="0"/>
            </a:endParaRPr>
          </a:p>
          <a:p>
            <a:pPr eaLnBrk="1" hangingPunct="1"/>
            <a:endParaRPr lang="fr-FR" altLang="fr-FR" sz="1100" dirty="0">
              <a:latin typeface="TUIType" panose="020C0604040202020203" pitchFamily="34" charset="0"/>
              <a:ea typeface="Times New Roman" panose="02020603050405020304" pitchFamily="18" charset="0"/>
              <a:cs typeface="Calibri" panose="020F0502020204030204" pitchFamily="34" charset="0"/>
            </a:endParaRPr>
          </a:p>
          <a:p>
            <a:pPr marL="342900" indent="-342900" eaLnBrk="1" hangingPunct="1">
              <a:buFont typeface="Wingdings" panose="05000000000000000000" pitchFamily="2" charset="2"/>
              <a:buChar char=""/>
              <a:defRPr/>
            </a:pPr>
            <a:r>
              <a:rPr lang="fr-FR" altLang="fr-FR" sz="1100" dirty="0">
                <a:solidFill>
                  <a:srgbClr val="002060"/>
                </a:solidFill>
                <a:latin typeface="TUIType" panose="020C0604040202020203" pitchFamily="34" charset="0"/>
                <a:ea typeface="Times New Roman" panose="02020603050405020304" pitchFamily="18" charset="0"/>
                <a:cs typeface="Tahoma" panose="020B0604030504040204" pitchFamily="34" charset="0"/>
              </a:rPr>
              <a:t>Supplément chambre individuelle (en nombre limité, selon disponibilité – Montant du supplément révisable</a:t>
            </a:r>
            <a:r>
              <a:rPr lang="fr-FR" altLang="fr-FR" sz="1100" dirty="0" smtClean="0">
                <a:solidFill>
                  <a:srgbClr val="002060"/>
                </a:solidFill>
                <a:latin typeface="TUIType" panose="020C0604040202020203" pitchFamily="34" charset="0"/>
                <a:ea typeface="Times New Roman" panose="02020603050405020304" pitchFamily="18" charset="0"/>
                <a:cs typeface="Tahoma" panose="020B0604030504040204" pitchFamily="34" charset="0"/>
              </a:rPr>
              <a:t>): du 07/03 au 03/04 -&gt; 120 €</a:t>
            </a:r>
            <a:endParaRPr lang="fr-FR" altLang="fr-FR" sz="1100" dirty="0">
              <a:solidFill>
                <a:srgbClr val="002060"/>
              </a:solidFill>
              <a:latin typeface="TUIType" panose="020C0604040202020203" pitchFamily="34" charset="0"/>
              <a:ea typeface="Times New Roman" panose="02020603050405020304" pitchFamily="18"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21"/>
          <p:cNvPicPr>
            <a:picLocks noChangeAspect="1"/>
          </p:cNvPicPr>
          <p:nvPr/>
        </p:nvPicPr>
        <p:blipFill>
          <a:blip r:embed="rId2" cstate="print">
            <a:extLst>
              <a:ext uri="{28A0092B-C50C-407E-A947-70E740481C1C}">
                <a14:useLocalDpi xmlns:a14="http://schemas.microsoft.com/office/drawing/2010/main" xmlns="" val="0"/>
              </a:ext>
            </a:extLst>
          </a:blip>
          <a:srcRect r="11314"/>
          <a:stretch>
            <a:fillRect/>
          </a:stretch>
        </p:blipFill>
        <p:spPr bwMode="auto">
          <a:xfrm>
            <a:off x="0" y="0"/>
            <a:ext cx="9134475"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23"/>
          <p:cNvSpPr>
            <a:spLocks noChangeArrowheads="1"/>
          </p:cNvSpPr>
          <p:nvPr/>
        </p:nvSpPr>
        <p:spPr bwMode="gray">
          <a:xfrm>
            <a:off x="225425" y="254000"/>
            <a:ext cx="8918575" cy="6602413"/>
          </a:xfrm>
          <a:prstGeom prst="rect">
            <a:avLst/>
          </a:prstGeom>
          <a:solidFill>
            <a:schemeClr val="bg1"/>
          </a:solidFill>
          <a:ln w="9525" algn="ctr">
            <a:solidFill>
              <a:schemeClr val="bg1"/>
            </a:solidFill>
            <a:round/>
            <a:headEnd/>
            <a:tailEnd/>
          </a:ln>
        </p:spPr>
        <p:txBody>
          <a:bodyPr lIns="82800" tIns="46800" rIns="82800" bIns="46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lnSpc>
                <a:spcPct val="95000"/>
              </a:lnSpc>
              <a:spcBef>
                <a:spcPct val="0"/>
              </a:spcBef>
              <a:spcAft>
                <a:spcPct val="0"/>
              </a:spcAft>
              <a:buClr>
                <a:srgbClr val="737373"/>
              </a:buClr>
              <a:buSzPct val="70000"/>
              <a:buFont typeface="Wingdings" panose="05000000000000000000" pitchFamily="2" charset="2"/>
              <a:buNone/>
            </a:pPr>
            <a:endParaRPr lang="fr-FR" altLang="fr-FR" sz="1800" dirty="0" smtClean="0">
              <a:solidFill>
                <a:srgbClr val="092A5E"/>
              </a:solidFill>
              <a:latin typeface="TUIType" panose="020C0604040202020203" pitchFamily="34" charset="0"/>
              <a:cs typeface="Arial" panose="020B0604020202020204" pitchFamily="34" charset="0"/>
            </a:endParaRPr>
          </a:p>
        </p:txBody>
      </p:sp>
      <p:sp>
        <p:nvSpPr>
          <p:cNvPr id="45" name="Titel 2"/>
          <p:cNvSpPr txBox="1">
            <a:spLocks/>
          </p:cNvSpPr>
          <p:nvPr/>
        </p:nvSpPr>
        <p:spPr bwMode="gray">
          <a:xfrm>
            <a:off x="0" y="1609859"/>
            <a:ext cx="9144000" cy="2352318"/>
          </a:xfrm>
          <a:prstGeom prst="rect">
            <a:avLst/>
          </a:prstGeom>
          <a:noFill/>
          <a:ln>
            <a:noFill/>
          </a:ln>
          <a:effectLst/>
          <a:extLst/>
        </p:spPr>
        <p:txBody>
          <a:bodyPr lIns="0" tIns="0" rIns="0" bIns="0"/>
          <a:lstStyle>
            <a:lvl1pPr algn="l" defTabSz="282575" rtl="0" eaLnBrk="1" fontAlgn="base" hangingPunct="1">
              <a:lnSpc>
                <a:spcPct val="95000"/>
              </a:lnSpc>
              <a:spcBef>
                <a:spcPct val="0"/>
              </a:spcBef>
              <a:spcAft>
                <a:spcPct val="0"/>
              </a:spcAft>
              <a:tabLst>
                <a:tab pos="282575" algn="l"/>
              </a:tabLst>
              <a:defRPr sz="2400" b="0" cap="none" baseline="0">
                <a:solidFill>
                  <a:schemeClr val="accent1"/>
                </a:solidFill>
                <a:latin typeface="+mj-lt"/>
                <a:ea typeface="+mj-ea"/>
                <a:cs typeface="+mj-cs"/>
              </a:defRPr>
            </a:lvl1pPr>
            <a:lvl2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2pPr>
            <a:lvl3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3pPr>
            <a:lvl4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4pPr>
            <a:lvl5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5pPr>
            <a:lvl6pPr marL="4572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6pPr>
            <a:lvl7pPr marL="9144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7pPr>
            <a:lvl8pPr marL="13716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8pPr>
            <a:lvl9pPr marL="18288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9pPr>
          </a:lstStyle>
          <a:p>
            <a:pPr lvl="0" algn="ctr">
              <a:spcAft>
                <a:spcPts val="1000"/>
              </a:spcAft>
            </a:pPr>
            <a:r>
              <a:rPr lang="fr-FR" altLang="fr-FR" sz="3200" b="1" u="sng" dirty="0" smtClean="0">
                <a:solidFill>
                  <a:schemeClr val="tx1"/>
                </a:solidFill>
                <a:latin typeface="Calibri" pitchFamily="34" charset="0"/>
              </a:rPr>
              <a:t>Art et Partage  </a:t>
            </a:r>
            <a:endParaRPr lang="fr-FR" altLang="fr-FR" sz="3200" b="1" u="sng" dirty="0">
              <a:solidFill>
                <a:schemeClr val="tx1"/>
              </a:solidFill>
              <a:latin typeface="Calibri" pitchFamily="34" charset="0"/>
            </a:endParaRPr>
          </a:p>
          <a:p>
            <a:pPr lvl="0" algn="ctr">
              <a:spcAft>
                <a:spcPts val="1000"/>
              </a:spcAft>
            </a:pPr>
            <a:r>
              <a:rPr lang="fr-FR" altLang="fr-FR" sz="2000" b="1" dirty="0" smtClean="0">
                <a:solidFill>
                  <a:schemeClr val="tx1"/>
                </a:solidFill>
                <a:latin typeface="Calibri" pitchFamily="34" charset="0"/>
                <a:cs typeface="Arial" pitchFamily="34" charset="0"/>
              </a:rPr>
              <a:t>33700 MERIGNAC</a:t>
            </a:r>
            <a:endParaRPr lang="fr-FR" altLang="fr-FR" sz="2000" b="1" dirty="0">
              <a:solidFill>
                <a:schemeClr val="tx1"/>
              </a:solidFill>
              <a:latin typeface="Calibri" pitchFamily="34" charset="0"/>
              <a:cs typeface="Arial" pitchFamily="34" charset="0"/>
            </a:endParaRPr>
          </a:p>
          <a:p>
            <a:pPr lvl="0" algn="ctr" defTabSz="914400">
              <a:lnSpc>
                <a:spcPct val="100000"/>
              </a:lnSpc>
              <a:spcAft>
                <a:spcPts val="1000"/>
              </a:spcAft>
              <a:tabLst/>
            </a:pPr>
            <a:r>
              <a:rPr lang="fr-FR" altLang="fr-FR" sz="2800" b="1" dirty="0" smtClean="0">
                <a:solidFill>
                  <a:schemeClr val="tx1"/>
                </a:solidFill>
                <a:latin typeface="Corbel" pitchFamily="34" charset="0"/>
                <a:cs typeface="Arial" pitchFamily="34" charset="0"/>
              </a:rPr>
              <a:t>Mobile</a:t>
            </a:r>
            <a:r>
              <a:rPr lang="fr-FR" altLang="fr-FR" sz="2800" b="1" dirty="0">
                <a:solidFill>
                  <a:schemeClr val="tx1"/>
                </a:solidFill>
                <a:latin typeface="Corbel" pitchFamily="34" charset="0"/>
                <a:cs typeface="Arial" pitchFamily="34" charset="0"/>
              </a:rPr>
              <a:t> : 06 </a:t>
            </a:r>
            <a:r>
              <a:rPr lang="fr-FR" altLang="fr-FR" sz="2800" b="1" dirty="0" smtClean="0">
                <a:solidFill>
                  <a:schemeClr val="tx1"/>
                </a:solidFill>
                <a:latin typeface="Corbel" pitchFamily="34" charset="0"/>
                <a:cs typeface="Arial" pitchFamily="34" charset="0"/>
              </a:rPr>
              <a:t>89 91 92 23 </a:t>
            </a:r>
            <a:endParaRPr lang="fr-FR" altLang="fr-FR" sz="2800" dirty="0" smtClean="0">
              <a:solidFill>
                <a:schemeClr val="tx1"/>
              </a:solidFill>
              <a:latin typeface="Times New Roman" pitchFamily="18" charset="0"/>
              <a:cs typeface="Arial" pitchFamily="34" charset="0"/>
            </a:endParaRPr>
          </a:p>
          <a:p>
            <a:pPr marL="285750" lvl="0" indent="-285750" algn="ctr">
              <a:lnSpc>
                <a:spcPct val="100000"/>
              </a:lnSpc>
              <a:buFont typeface="Wingdings" panose="05000000000000000000" pitchFamily="2" charset="2"/>
              <a:buChar char="*"/>
              <a:defRPr/>
            </a:pPr>
            <a:r>
              <a:rPr lang="fr-FR" altLang="fr-FR" sz="2800" b="1" dirty="0" smtClean="0">
                <a:solidFill>
                  <a:schemeClr val="tx1"/>
                </a:solidFill>
                <a:latin typeface="Corbel" pitchFamily="34" charset="0"/>
                <a:cs typeface="Arial" pitchFamily="34" charset="0"/>
              </a:rPr>
              <a:t> Leïla      </a:t>
            </a:r>
            <a:r>
              <a:rPr lang="fr-FR" altLang="fr-FR" sz="2800" b="1" dirty="0" smtClean="0">
                <a:solidFill>
                  <a:schemeClr val="tx1"/>
                </a:solidFill>
                <a:latin typeface="Corbel" pitchFamily="34" charset="0"/>
                <a:cs typeface="Arial" pitchFamily="34" charset="0"/>
                <a:hlinkClick r:id="rId3"/>
              </a:rPr>
              <a:t>assoartetpartage@orange.fr</a:t>
            </a:r>
            <a:endParaRPr lang="fr-FR" altLang="fr-FR" sz="2800" b="1" dirty="0" smtClean="0">
              <a:solidFill>
                <a:schemeClr val="tx1"/>
              </a:solidFill>
              <a:latin typeface="Corbel" pitchFamily="34" charset="0"/>
              <a:cs typeface="Arial" pitchFamily="34" charset="0"/>
            </a:endParaRPr>
          </a:p>
          <a:p>
            <a:pPr marL="285750" lvl="0" indent="-285750" algn="ctr">
              <a:lnSpc>
                <a:spcPct val="100000"/>
              </a:lnSpc>
              <a:buFont typeface="Wingdings" panose="05000000000000000000" pitchFamily="2" charset="2"/>
              <a:buChar char="*"/>
              <a:defRPr/>
            </a:pPr>
            <a:r>
              <a:rPr lang="fr-FR" altLang="fr-FR" sz="2800" dirty="0" smtClean="0">
                <a:solidFill>
                  <a:schemeClr val="tx1"/>
                </a:solidFill>
                <a:latin typeface="Times New Roman" pitchFamily="18" charset="0"/>
                <a:cs typeface="Arial" pitchFamily="34" charset="0"/>
                <a:hlinkClick r:id="rId4"/>
              </a:rPr>
              <a:t>www.assoartetpartage.com</a:t>
            </a:r>
            <a:endParaRPr lang="fr-FR" altLang="fr-FR" sz="2800" dirty="0" smtClean="0">
              <a:solidFill>
                <a:schemeClr val="tx1"/>
              </a:solidFill>
              <a:latin typeface="Times New Roman" pitchFamily="18" charset="0"/>
              <a:cs typeface="Arial" pitchFamily="34" charset="0"/>
            </a:endParaRPr>
          </a:p>
          <a:p>
            <a:pPr marL="285750" lvl="0" indent="-285750" algn="ctr">
              <a:lnSpc>
                <a:spcPct val="100000"/>
              </a:lnSpc>
              <a:buFont typeface="Wingdings" panose="05000000000000000000" pitchFamily="2" charset="2"/>
              <a:buChar char="*"/>
              <a:defRPr/>
            </a:pPr>
            <a:endParaRPr lang="fr-FR" altLang="fr-FR" sz="2800" dirty="0" smtClean="0">
              <a:solidFill>
                <a:schemeClr val="tx1"/>
              </a:solidFill>
              <a:latin typeface="Times New Roman" pitchFamily="18" charset="0"/>
              <a:cs typeface="Arial" pitchFamily="34" charset="0"/>
            </a:endParaRPr>
          </a:p>
          <a:p>
            <a:pPr algn="ctr">
              <a:lnSpc>
                <a:spcPct val="100000"/>
              </a:lnSpc>
              <a:defRPr/>
            </a:pPr>
            <a:endParaRPr lang="de-DE" sz="900" kern="0" dirty="0">
              <a:solidFill>
                <a:srgbClr val="EF0000"/>
              </a:solidFill>
              <a:latin typeface="TUIType"/>
            </a:endParaRPr>
          </a:p>
        </p:txBody>
      </p:sp>
      <p:pic>
        <p:nvPicPr>
          <p:cNvPr id="49157" name="Image 25"/>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76863" y="5713413"/>
            <a:ext cx="7191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8"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61188" y="5713413"/>
            <a:ext cx="7191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9"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03350" y="5713413"/>
            <a:ext cx="72072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0"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195513" y="5711825"/>
            <a:ext cx="7191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1" name="Picture 2" descr="Q:\Studio\PRINT\TUI\TUI\Magic_Life\TUI_ML_Kachel_3CP_M_sRGB.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792538" y="5711825"/>
            <a:ext cx="72072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2"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987675" y="5711825"/>
            <a:ext cx="719138"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3" name="Picture 4"/>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598988" y="5711825"/>
            <a:ext cx="7191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4" name="Image 32"/>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169025" y="5716588"/>
            <a:ext cx="719138" cy="72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5" name="Image 33"/>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753350" y="5711825"/>
            <a:ext cx="72072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6" name="Image 35"/>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69900" y="307975"/>
            <a:ext cx="2587625"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7" name="Image 36"/>
          <p:cNvPicPr>
            <a:picLocks noChangeAspect="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5799138" y="4486275"/>
            <a:ext cx="1008062"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8" name="Image 1"/>
          <p:cNvPicPr>
            <a:picLocks noChangeAspect="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3495675" y="4486275"/>
            <a:ext cx="1008063"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9" name="Image 2"/>
          <p:cNvPicPr>
            <a:picLocks noChangeAspect="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4649788" y="4486275"/>
            <a:ext cx="1008062"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70" name="Image 3"/>
          <p:cNvPicPr>
            <a:picLocks noChangeAspect="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2346325" y="4486275"/>
            <a:ext cx="1008063"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71" name="Image 22"/>
          <p:cNvPicPr>
            <a:picLocks noChangeAspect="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596900" y="5711825"/>
            <a:ext cx="72072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0007481"/>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
          <p:cNvSpPr txBox="1">
            <a:spLocks/>
          </p:cNvSpPr>
          <p:nvPr/>
        </p:nvSpPr>
        <p:spPr bwMode="gray">
          <a:xfrm>
            <a:off x="503238" y="260350"/>
            <a:ext cx="8137525" cy="755650"/>
          </a:xfrm>
          <a:prstGeom prst="rect">
            <a:avLst/>
          </a:prstGeom>
          <a:noFill/>
          <a:ln>
            <a:noFill/>
          </a:ln>
          <a:effectLst/>
          <a:extLst/>
        </p:spPr>
        <p:txBody>
          <a:bodyPr lIns="0" tIns="0" rIns="0" bIns="0"/>
          <a:lstStyle>
            <a:lvl1pPr algn="l" defTabSz="282575" rtl="0" eaLnBrk="1" fontAlgn="base" hangingPunct="1">
              <a:lnSpc>
                <a:spcPct val="95000"/>
              </a:lnSpc>
              <a:spcBef>
                <a:spcPct val="0"/>
              </a:spcBef>
              <a:spcAft>
                <a:spcPct val="0"/>
              </a:spcAft>
              <a:tabLst>
                <a:tab pos="282575" algn="l"/>
              </a:tabLst>
              <a:defRPr sz="2400" b="0" cap="none" baseline="0">
                <a:solidFill>
                  <a:schemeClr val="accent1"/>
                </a:solidFill>
                <a:latin typeface="+mj-lt"/>
                <a:ea typeface="+mj-ea"/>
                <a:cs typeface="+mj-cs"/>
              </a:defRPr>
            </a:lvl1pPr>
            <a:lvl2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2pPr>
            <a:lvl3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3pPr>
            <a:lvl4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4pPr>
            <a:lvl5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5pPr>
            <a:lvl6pPr marL="4572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6pPr>
            <a:lvl7pPr marL="9144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7pPr>
            <a:lvl8pPr marL="13716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8pPr>
            <a:lvl9pPr marL="18288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9pPr>
          </a:lstStyle>
          <a:p>
            <a:pPr>
              <a:defRPr/>
            </a:pPr>
            <a:r>
              <a:rPr lang="fr-FR" sz="2000" b="1" kern="0" dirty="0">
                <a:solidFill>
                  <a:srgbClr val="092A5E"/>
                </a:solidFill>
                <a:latin typeface="TUIType" panose="020C0604040202020203" pitchFamily="34" charset="0"/>
              </a:rPr>
              <a:t>Les 4 bonnes raisons de partir en Club Marmara</a:t>
            </a:r>
          </a:p>
          <a:p>
            <a:pPr>
              <a:defRPr/>
            </a:pPr>
            <a:r>
              <a:rPr lang="fr-FR" sz="2000" b="1" kern="0" dirty="0">
                <a:solidFill>
                  <a:srgbClr val="15A3A5"/>
                </a:solidFill>
                <a:latin typeface="TUIType" panose="020C0604040202020203" pitchFamily="34" charset="0"/>
              </a:rPr>
              <a:t>L’expérience club en toute convivialité</a:t>
            </a:r>
            <a:endParaRPr lang="de-DE" sz="2000" b="1" kern="0" dirty="0">
              <a:solidFill>
                <a:srgbClr val="15A3A5"/>
              </a:solidFill>
              <a:latin typeface="TUIType" panose="020C0604040202020203" pitchFamily="34" charset="0"/>
            </a:endParaRPr>
          </a:p>
        </p:txBody>
      </p:sp>
      <p:sp>
        <p:nvSpPr>
          <p:cNvPr id="6" name="Rectangle 5"/>
          <p:cNvSpPr/>
          <p:nvPr/>
        </p:nvSpPr>
        <p:spPr>
          <a:xfrm>
            <a:off x="388938" y="1465263"/>
            <a:ext cx="3987800" cy="4968875"/>
          </a:xfrm>
          <a:prstGeom prst="rect">
            <a:avLst/>
          </a:prstGeom>
          <a:noFill/>
          <a:ln w="3175">
            <a:solidFill>
              <a:srgbClr val="15A3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grpSp>
        <p:nvGrpSpPr>
          <p:cNvPr id="8197" name="Groupe 8"/>
          <p:cNvGrpSpPr>
            <a:grpSpLocks/>
          </p:cNvGrpSpPr>
          <p:nvPr/>
        </p:nvGrpSpPr>
        <p:grpSpPr bwMode="auto">
          <a:xfrm>
            <a:off x="615950" y="1677988"/>
            <a:ext cx="306388" cy="369887"/>
            <a:chOff x="616437" y="1703401"/>
            <a:chExt cx="306000" cy="369332"/>
          </a:xfrm>
        </p:grpSpPr>
        <p:sp>
          <p:nvSpPr>
            <p:cNvPr id="7" name="Rectangle 6"/>
            <p:cNvSpPr/>
            <p:nvPr/>
          </p:nvSpPr>
          <p:spPr>
            <a:xfrm>
              <a:off x="616437" y="1735103"/>
              <a:ext cx="306000" cy="305927"/>
            </a:xfrm>
            <a:prstGeom prst="rect">
              <a:avLst/>
            </a:prstGeom>
            <a:noFill/>
            <a:ln w="3175">
              <a:solidFill>
                <a:srgbClr val="15A3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8211" name="ZoneTexte 7"/>
            <p:cNvSpPr txBox="1">
              <a:spLocks noChangeArrowheads="1"/>
            </p:cNvSpPr>
            <p:nvPr/>
          </p:nvSpPr>
          <p:spPr bwMode="auto">
            <a:xfrm>
              <a:off x="616437" y="1703401"/>
              <a:ext cx="2281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dirty="0">
                  <a:solidFill>
                    <a:srgbClr val="15A3A5"/>
                  </a:solidFill>
                  <a:latin typeface="Calibri" panose="020F0502020204030204" pitchFamily="34" charset="0"/>
                </a:rPr>
                <a:t>1</a:t>
              </a:r>
            </a:p>
          </p:txBody>
        </p:sp>
      </p:grpSp>
      <p:sp>
        <p:nvSpPr>
          <p:cNvPr id="10" name="ZoneTexte 9"/>
          <p:cNvSpPr txBox="1"/>
          <p:nvPr/>
        </p:nvSpPr>
        <p:spPr>
          <a:xfrm>
            <a:off x="976313" y="1625600"/>
            <a:ext cx="3308350" cy="2538413"/>
          </a:xfrm>
          <a:prstGeom prst="rect">
            <a:avLst/>
          </a:prstGeom>
          <a:noFill/>
        </p:spPr>
        <p:txBody>
          <a:bodyPr>
            <a:spAutoFit/>
          </a:bodyPr>
          <a:lstStyle/>
          <a:p>
            <a:pPr fontAlgn="auto">
              <a:spcBef>
                <a:spcPts val="0"/>
              </a:spcBef>
              <a:spcAft>
                <a:spcPts val="0"/>
              </a:spcAft>
              <a:defRPr/>
            </a:pPr>
            <a:r>
              <a:rPr lang="fr-FR" sz="1600" dirty="0">
                <a:solidFill>
                  <a:srgbClr val="092A5E"/>
                </a:solidFill>
                <a:latin typeface="TUIType" panose="020C0604040202020203" pitchFamily="34" charset="0"/>
                <a:cs typeface="+mn-cs"/>
              </a:rPr>
              <a:t>La formule « TOUT-INCLUS »</a:t>
            </a:r>
          </a:p>
          <a:p>
            <a:pPr fontAlgn="auto">
              <a:spcBef>
                <a:spcPts val="0"/>
              </a:spcBef>
              <a:spcAft>
                <a:spcPts val="0"/>
              </a:spcAft>
              <a:defRPr/>
            </a:pPr>
            <a:r>
              <a:rPr lang="fr-FR" sz="1100" b="1" dirty="0">
                <a:solidFill>
                  <a:srgbClr val="092A5E"/>
                </a:solidFill>
                <a:latin typeface="TUIType" panose="020C0604040202020203" pitchFamily="34" charset="0"/>
                <a:cs typeface="+mn-cs"/>
              </a:rPr>
              <a:t>Une formule tout-inclus complète et variée</a:t>
            </a:r>
          </a:p>
          <a:p>
            <a:pPr fontAlgn="auto">
              <a:spcBef>
                <a:spcPts val="0"/>
              </a:spcBef>
              <a:spcAft>
                <a:spcPts val="0"/>
              </a:spcAft>
              <a:defRPr/>
            </a:pPr>
            <a:endParaRPr lang="fr-FR" sz="1100" b="1" dirty="0">
              <a:solidFill>
                <a:srgbClr val="092A5E"/>
              </a:solidFill>
              <a:latin typeface="TUIType" panose="020C0604040202020203"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Les vols, les transferts, l’hébergement</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3 formules tout-inclus différentes selon les clubs : </a:t>
            </a:r>
            <a:br>
              <a:rPr lang="fr-FR" sz="1100" dirty="0">
                <a:solidFill>
                  <a:srgbClr val="092A5E"/>
                </a:solidFill>
                <a:latin typeface="TUIType" panose="020C0604040202020203" pitchFamily="34" charset="0"/>
                <a:cs typeface="+mn-cs"/>
              </a:rPr>
            </a:br>
            <a:r>
              <a:rPr lang="fr-FR" sz="1100" dirty="0">
                <a:solidFill>
                  <a:srgbClr val="092A5E"/>
                </a:solidFill>
                <a:latin typeface="TUIType" panose="020C0604040202020203" pitchFamily="34" charset="0"/>
                <a:cs typeface="+mn-cs"/>
              </a:rPr>
              <a:t>CLASSIC 3      – PLUS 4      - PRIVILÈGE 5 </a:t>
            </a:r>
            <a:br>
              <a:rPr lang="fr-FR" sz="1100" dirty="0">
                <a:solidFill>
                  <a:srgbClr val="092A5E"/>
                </a:solidFill>
                <a:latin typeface="TUIType" panose="020C0604040202020203" pitchFamily="34" charset="0"/>
                <a:cs typeface="+mn-cs"/>
              </a:rPr>
            </a:br>
            <a:r>
              <a:rPr lang="fr-FR" sz="1100" dirty="0">
                <a:solidFill>
                  <a:srgbClr val="092A5E"/>
                </a:solidFill>
                <a:latin typeface="TUIType" panose="020C0604040202020203" pitchFamily="34" charset="0"/>
                <a:cs typeface="+mn-cs"/>
              </a:rPr>
              <a:t>Restaurant-buffet principal. </a:t>
            </a:r>
            <a:br>
              <a:rPr lang="fr-FR" sz="1100" dirty="0">
                <a:solidFill>
                  <a:srgbClr val="092A5E"/>
                </a:solidFill>
                <a:latin typeface="TUIType" panose="020C0604040202020203" pitchFamily="34" charset="0"/>
                <a:cs typeface="+mn-cs"/>
              </a:rPr>
            </a:br>
            <a:r>
              <a:rPr lang="fr-FR" sz="1100" dirty="0">
                <a:solidFill>
                  <a:srgbClr val="092A5E"/>
                </a:solidFill>
                <a:latin typeface="TUIType" panose="020C0604040202020203" pitchFamily="34" charset="0"/>
                <a:cs typeface="+mn-cs"/>
              </a:rPr>
              <a:t>Snack, g</a:t>
            </a:r>
            <a:r>
              <a:rPr lang="pt-PT" sz="1100" dirty="0">
                <a:solidFill>
                  <a:srgbClr val="092A5E"/>
                </a:solidFill>
                <a:latin typeface="TUIType" panose="020C0604040202020203" pitchFamily="34" charset="0"/>
                <a:cs typeface="+mn-cs"/>
              </a:rPr>
              <a:t>oûter(s) à volonté.  </a:t>
            </a:r>
            <a:br>
              <a:rPr lang="pt-PT" sz="1100" dirty="0">
                <a:solidFill>
                  <a:srgbClr val="092A5E"/>
                </a:solidFill>
                <a:latin typeface="TUIType" panose="020C0604040202020203" pitchFamily="34" charset="0"/>
                <a:cs typeface="+mn-cs"/>
              </a:rPr>
            </a:br>
            <a:r>
              <a:rPr lang="pt-PT" sz="1100" dirty="0">
                <a:solidFill>
                  <a:srgbClr val="092A5E"/>
                </a:solidFill>
                <a:latin typeface="TUIType" panose="020C0604040202020203" pitchFamily="34" charset="0"/>
                <a:cs typeface="+mn-cs"/>
              </a:rPr>
              <a:t>Bars dont 1 au bord de la piscine ...</a:t>
            </a:r>
            <a:endParaRPr lang="fr-FR" sz="1100" dirty="0">
              <a:solidFill>
                <a:srgbClr val="092A5E"/>
              </a:solidFill>
              <a:latin typeface="TUIType" panose="020C0604040202020203"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Boissons locales à volonté de 10h à 23h : vin, bière, jus de fruits, soda, café, thé, eau… alcool local, cocktail(s) du jour à volonté</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Des sites incontournables et privilégiés</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La plupart des clubs sont à taille humaine</a:t>
            </a:r>
          </a:p>
        </p:txBody>
      </p:sp>
      <p:grpSp>
        <p:nvGrpSpPr>
          <p:cNvPr id="8199" name="Groupe 10"/>
          <p:cNvGrpSpPr>
            <a:grpSpLocks/>
          </p:cNvGrpSpPr>
          <p:nvPr/>
        </p:nvGrpSpPr>
        <p:grpSpPr bwMode="auto">
          <a:xfrm>
            <a:off x="615950" y="4362450"/>
            <a:ext cx="306388" cy="369888"/>
            <a:chOff x="616437" y="1703401"/>
            <a:chExt cx="306000" cy="369332"/>
          </a:xfrm>
        </p:grpSpPr>
        <p:sp>
          <p:nvSpPr>
            <p:cNvPr id="12" name="Rectangle 11"/>
            <p:cNvSpPr/>
            <p:nvPr/>
          </p:nvSpPr>
          <p:spPr>
            <a:xfrm>
              <a:off x="616437" y="1735103"/>
              <a:ext cx="306000" cy="305927"/>
            </a:xfrm>
            <a:prstGeom prst="rect">
              <a:avLst/>
            </a:prstGeom>
            <a:noFill/>
            <a:ln w="3175">
              <a:solidFill>
                <a:srgbClr val="15A3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8209" name="ZoneTexte 12"/>
            <p:cNvSpPr txBox="1">
              <a:spLocks noChangeArrowheads="1"/>
            </p:cNvSpPr>
            <p:nvPr/>
          </p:nvSpPr>
          <p:spPr bwMode="auto">
            <a:xfrm>
              <a:off x="616437" y="1703401"/>
              <a:ext cx="2281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dirty="0">
                  <a:solidFill>
                    <a:srgbClr val="15A3A5"/>
                  </a:solidFill>
                  <a:latin typeface="Calibri" panose="020F0502020204030204" pitchFamily="34" charset="0"/>
                </a:rPr>
                <a:t>2</a:t>
              </a:r>
            </a:p>
          </p:txBody>
        </p:sp>
      </p:grpSp>
      <p:sp>
        <p:nvSpPr>
          <p:cNvPr id="14" name="ZoneTexte 13"/>
          <p:cNvSpPr txBox="1"/>
          <p:nvPr/>
        </p:nvSpPr>
        <p:spPr>
          <a:xfrm>
            <a:off x="976313" y="4292600"/>
            <a:ext cx="3308350" cy="2032000"/>
          </a:xfrm>
          <a:prstGeom prst="rect">
            <a:avLst/>
          </a:prstGeom>
          <a:noFill/>
        </p:spPr>
        <p:txBody>
          <a:bodyPr>
            <a:spAutoFit/>
          </a:bodyPr>
          <a:lstStyle/>
          <a:p>
            <a:pPr fontAlgn="auto">
              <a:spcBef>
                <a:spcPts val="0"/>
              </a:spcBef>
              <a:spcAft>
                <a:spcPts val="0"/>
              </a:spcAft>
              <a:defRPr/>
            </a:pPr>
            <a:r>
              <a:rPr lang="fr-FR" sz="1600" dirty="0">
                <a:solidFill>
                  <a:srgbClr val="092A5E"/>
                </a:solidFill>
                <a:latin typeface="TUIType" panose="020C0604040202020203" pitchFamily="34" charset="0"/>
                <a:cs typeface="+mn-cs"/>
              </a:rPr>
              <a:t>L’animation</a:t>
            </a:r>
          </a:p>
          <a:p>
            <a:pPr fontAlgn="auto">
              <a:spcBef>
                <a:spcPts val="0"/>
              </a:spcBef>
              <a:spcAft>
                <a:spcPts val="0"/>
              </a:spcAft>
              <a:defRPr/>
            </a:pPr>
            <a:r>
              <a:rPr lang="fr-FR" sz="1100" b="1" dirty="0">
                <a:solidFill>
                  <a:srgbClr val="092A5E"/>
                </a:solidFill>
                <a:latin typeface="TUIType" panose="020C0604040202020203" pitchFamily="34" charset="0"/>
                <a:cs typeface="+mn-cs"/>
              </a:rPr>
              <a:t>Une équipe jeune et dynamique</a:t>
            </a:r>
          </a:p>
          <a:p>
            <a:pPr fontAlgn="auto">
              <a:spcBef>
                <a:spcPts val="0"/>
              </a:spcBef>
              <a:spcAft>
                <a:spcPts val="0"/>
              </a:spcAft>
              <a:defRPr/>
            </a:pPr>
            <a:endParaRPr lang="fr-FR" sz="1100" b="1" dirty="0">
              <a:solidFill>
                <a:srgbClr val="092A5E"/>
              </a:solidFill>
              <a:latin typeface="TUIType" panose="020C0604040202020203"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Une équipe d’animation 100% francophone</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Des animateurs formés et diplômés </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L’ambiance club en toute convivialité</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Un accompagnement irréprochable</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Animations et activités de qualité pour tous, en journée et en soirée</a:t>
            </a:r>
          </a:p>
          <a:p>
            <a:pPr marL="171450" indent="-171450" fontAlgn="auto">
              <a:spcBef>
                <a:spcPts val="0"/>
              </a:spcBef>
              <a:spcAft>
                <a:spcPts val="0"/>
              </a:spcAft>
              <a:buFont typeface="Arial" panose="020B0604020202020204" pitchFamily="34" charset="0"/>
              <a:buChar char="•"/>
              <a:defRPr/>
            </a:pPr>
            <a:r>
              <a:rPr lang="fr-FR" sz="1100" b="1" dirty="0">
                <a:solidFill>
                  <a:srgbClr val="092A5E"/>
                </a:solidFill>
                <a:latin typeface="TUIType" panose="020C0604040202020203" pitchFamily="34" charset="0"/>
                <a:cs typeface="+mn-cs"/>
              </a:rPr>
              <a:t>Chaque saison est placée sous une nouvelle thématique annuelle</a:t>
            </a:r>
          </a:p>
        </p:txBody>
      </p:sp>
      <p:pic>
        <p:nvPicPr>
          <p:cNvPr id="8201" name="Image 1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37150" y="1465263"/>
            <a:ext cx="3454400" cy="230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2" name="Image 1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37150" y="4054475"/>
            <a:ext cx="3454400"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3" name="Image 1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4" name="ZoneTexte 15"/>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8205" name="Image 1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35150" y="2616200"/>
            <a:ext cx="144463" cy="14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6" name="Image 18"/>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59050" y="2614613"/>
            <a:ext cx="142875"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7" name="Image 20"/>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57588" y="2614613"/>
            <a:ext cx="144462"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Image 2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07250" y="257175"/>
            <a:ext cx="72072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8938" y="1465263"/>
            <a:ext cx="3987800" cy="4968875"/>
          </a:xfrm>
          <a:prstGeom prst="rect">
            <a:avLst/>
          </a:prstGeom>
          <a:noFill/>
          <a:ln w="3175">
            <a:solidFill>
              <a:srgbClr val="15A3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grpSp>
        <p:nvGrpSpPr>
          <p:cNvPr id="9219" name="Groupe 8"/>
          <p:cNvGrpSpPr>
            <a:grpSpLocks/>
          </p:cNvGrpSpPr>
          <p:nvPr/>
        </p:nvGrpSpPr>
        <p:grpSpPr bwMode="auto">
          <a:xfrm>
            <a:off x="615950" y="1677988"/>
            <a:ext cx="306388" cy="369887"/>
            <a:chOff x="616437" y="1703401"/>
            <a:chExt cx="306000" cy="369332"/>
          </a:xfrm>
        </p:grpSpPr>
        <p:sp>
          <p:nvSpPr>
            <p:cNvPr id="7" name="Rectangle 6"/>
            <p:cNvSpPr/>
            <p:nvPr/>
          </p:nvSpPr>
          <p:spPr>
            <a:xfrm>
              <a:off x="616437" y="1735103"/>
              <a:ext cx="306000" cy="305927"/>
            </a:xfrm>
            <a:prstGeom prst="rect">
              <a:avLst/>
            </a:prstGeom>
            <a:noFill/>
            <a:ln w="3175">
              <a:solidFill>
                <a:srgbClr val="15A3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9232" name="ZoneTexte 7"/>
            <p:cNvSpPr txBox="1">
              <a:spLocks noChangeArrowheads="1"/>
            </p:cNvSpPr>
            <p:nvPr/>
          </p:nvSpPr>
          <p:spPr bwMode="auto">
            <a:xfrm>
              <a:off x="616437" y="1703401"/>
              <a:ext cx="2281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dirty="0">
                  <a:solidFill>
                    <a:srgbClr val="15A3A5"/>
                  </a:solidFill>
                  <a:latin typeface="Calibri" panose="020F0502020204030204" pitchFamily="34" charset="0"/>
                </a:rPr>
                <a:t>3</a:t>
              </a:r>
            </a:p>
          </p:txBody>
        </p:sp>
      </p:grpSp>
      <p:sp>
        <p:nvSpPr>
          <p:cNvPr id="10" name="ZoneTexte 9"/>
          <p:cNvSpPr txBox="1"/>
          <p:nvPr/>
        </p:nvSpPr>
        <p:spPr>
          <a:xfrm>
            <a:off x="976313" y="1625600"/>
            <a:ext cx="3308350" cy="2032000"/>
          </a:xfrm>
          <a:prstGeom prst="rect">
            <a:avLst/>
          </a:prstGeom>
          <a:noFill/>
        </p:spPr>
        <p:txBody>
          <a:bodyPr>
            <a:spAutoFit/>
          </a:bodyPr>
          <a:lstStyle/>
          <a:p>
            <a:pPr fontAlgn="auto">
              <a:spcBef>
                <a:spcPts val="0"/>
              </a:spcBef>
              <a:spcAft>
                <a:spcPts val="0"/>
              </a:spcAft>
              <a:defRPr/>
            </a:pPr>
            <a:r>
              <a:rPr lang="fr-FR" sz="1600" dirty="0">
                <a:solidFill>
                  <a:srgbClr val="092A5E"/>
                </a:solidFill>
                <a:latin typeface="TUIType" panose="020C0604040202020203" pitchFamily="34" charset="0"/>
                <a:cs typeface="+mn-cs"/>
              </a:rPr>
              <a:t>Le sport</a:t>
            </a:r>
          </a:p>
          <a:p>
            <a:pPr fontAlgn="auto">
              <a:spcBef>
                <a:spcPts val="0"/>
              </a:spcBef>
              <a:spcAft>
                <a:spcPts val="0"/>
              </a:spcAft>
              <a:defRPr/>
            </a:pPr>
            <a:r>
              <a:rPr lang="fr-FR" sz="1100" b="1" dirty="0">
                <a:solidFill>
                  <a:srgbClr val="092A5E"/>
                </a:solidFill>
                <a:latin typeface="TUIType" panose="020C0604040202020203" pitchFamily="34" charset="0"/>
                <a:cs typeface="+mn-cs"/>
              </a:rPr>
              <a:t>Activités ludiques et sportives pour tous</a:t>
            </a:r>
          </a:p>
          <a:p>
            <a:pPr fontAlgn="auto">
              <a:spcBef>
                <a:spcPts val="0"/>
              </a:spcBef>
              <a:spcAft>
                <a:spcPts val="0"/>
              </a:spcAft>
              <a:defRPr/>
            </a:pPr>
            <a:endParaRPr lang="fr-FR" sz="1100" b="1" dirty="0">
              <a:solidFill>
                <a:srgbClr val="092A5E"/>
              </a:solidFill>
              <a:latin typeface="TUIType" panose="020C0604040202020203"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Un large choix d’activités sportives</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Un programme varié tout au long de la journée : tennis de table, terrain multisports, beach-volley, pétanque, gymnastique, stretching, aérobic, aquagym, water-polo, salle de fitness (en fonction des clubs)</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Possibilité dans plusieurs clubs de découvrir des sports nautiques (€)</a:t>
            </a:r>
          </a:p>
          <a:p>
            <a:pPr marL="171450" indent="-171450" fontAlgn="auto">
              <a:spcBef>
                <a:spcPts val="0"/>
              </a:spcBef>
              <a:spcAft>
                <a:spcPts val="0"/>
              </a:spcAft>
              <a:buFont typeface="Arial" panose="020B0604020202020204" pitchFamily="34" charset="0"/>
              <a:buChar char="•"/>
              <a:defRPr/>
            </a:pPr>
            <a:endParaRPr lang="fr-FR" sz="1100" dirty="0">
              <a:solidFill>
                <a:srgbClr val="092A5E"/>
              </a:solidFill>
              <a:latin typeface="TUIType" panose="020C0604040202020203" pitchFamily="34" charset="0"/>
              <a:cs typeface="+mn-cs"/>
            </a:endParaRPr>
          </a:p>
        </p:txBody>
      </p:sp>
      <p:grpSp>
        <p:nvGrpSpPr>
          <p:cNvPr id="9221" name="Groupe 10"/>
          <p:cNvGrpSpPr>
            <a:grpSpLocks/>
          </p:cNvGrpSpPr>
          <p:nvPr/>
        </p:nvGrpSpPr>
        <p:grpSpPr bwMode="auto">
          <a:xfrm>
            <a:off x="615950" y="3776663"/>
            <a:ext cx="306388" cy="369887"/>
            <a:chOff x="616437" y="1703401"/>
            <a:chExt cx="306000" cy="369332"/>
          </a:xfrm>
        </p:grpSpPr>
        <p:sp>
          <p:nvSpPr>
            <p:cNvPr id="12" name="Rectangle 11"/>
            <p:cNvSpPr/>
            <p:nvPr/>
          </p:nvSpPr>
          <p:spPr>
            <a:xfrm>
              <a:off x="616437" y="1735103"/>
              <a:ext cx="306000" cy="305927"/>
            </a:xfrm>
            <a:prstGeom prst="rect">
              <a:avLst/>
            </a:prstGeom>
            <a:noFill/>
            <a:ln w="3175">
              <a:solidFill>
                <a:srgbClr val="15A3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9230" name="ZoneTexte 12"/>
            <p:cNvSpPr txBox="1">
              <a:spLocks noChangeArrowheads="1"/>
            </p:cNvSpPr>
            <p:nvPr/>
          </p:nvSpPr>
          <p:spPr bwMode="auto">
            <a:xfrm>
              <a:off x="616437" y="1703401"/>
              <a:ext cx="2281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dirty="0">
                  <a:solidFill>
                    <a:srgbClr val="15A3A5"/>
                  </a:solidFill>
                  <a:latin typeface="Calibri" panose="020F0502020204030204" pitchFamily="34" charset="0"/>
                </a:rPr>
                <a:t>4</a:t>
              </a:r>
            </a:p>
          </p:txBody>
        </p:sp>
      </p:grpSp>
      <p:sp>
        <p:nvSpPr>
          <p:cNvPr id="14" name="ZoneTexte 13"/>
          <p:cNvSpPr txBox="1"/>
          <p:nvPr/>
        </p:nvSpPr>
        <p:spPr>
          <a:xfrm>
            <a:off x="976313" y="3706813"/>
            <a:ext cx="3308350" cy="2370137"/>
          </a:xfrm>
          <a:prstGeom prst="rect">
            <a:avLst/>
          </a:prstGeom>
          <a:noFill/>
        </p:spPr>
        <p:txBody>
          <a:bodyPr>
            <a:spAutoFit/>
          </a:bodyPr>
          <a:lstStyle/>
          <a:p>
            <a:pPr fontAlgn="auto">
              <a:spcBef>
                <a:spcPts val="0"/>
              </a:spcBef>
              <a:spcAft>
                <a:spcPts val="0"/>
              </a:spcAft>
              <a:defRPr/>
            </a:pPr>
            <a:r>
              <a:rPr lang="fr-FR" sz="1600" dirty="0">
                <a:solidFill>
                  <a:srgbClr val="092A5E"/>
                </a:solidFill>
                <a:latin typeface="TUIType" panose="020C0604040202020203" pitchFamily="34" charset="0"/>
                <a:cs typeface="+mn-cs"/>
              </a:rPr>
              <a:t>Les clubs enfants et ados</a:t>
            </a:r>
          </a:p>
          <a:p>
            <a:pPr fontAlgn="auto">
              <a:spcBef>
                <a:spcPts val="0"/>
              </a:spcBef>
              <a:spcAft>
                <a:spcPts val="0"/>
              </a:spcAft>
              <a:defRPr/>
            </a:pPr>
            <a:r>
              <a:rPr lang="fr-FR" sz="1100" b="1" dirty="0">
                <a:solidFill>
                  <a:srgbClr val="092A5E"/>
                </a:solidFill>
                <a:latin typeface="TUIType" panose="020C0604040202020203" pitchFamily="34" charset="0"/>
                <a:cs typeface="+mn-cs"/>
              </a:rPr>
              <a:t>Les enfants aussi ont leur propre club</a:t>
            </a:r>
          </a:p>
          <a:p>
            <a:pPr fontAlgn="auto">
              <a:spcBef>
                <a:spcPts val="0"/>
              </a:spcBef>
              <a:spcAft>
                <a:spcPts val="0"/>
              </a:spcAft>
              <a:defRPr/>
            </a:pPr>
            <a:endParaRPr lang="fr-FR" sz="1100" b="1" dirty="0">
              <a:solidFill>
                <a:srgbClr val="092A5E"/>
              </a:solidFill>
              <a:latin typeface="TUIType" panose="020C0604040202020203"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Une équipe d’animation 100% francophone</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Des animateurs formés et diplômés </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Des espaces dédiés en fonction des tranches d’âges ou un espace commun avec des animations partagées (selon les clubs)</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Soirées OKLM : une veillée sans les parents une fois par semaine !</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Une multitude d’activités diverses et variées : jeux d’éveil, sports, mini-disco, jeux piscines…</a:t>
            </a:r>
          </a:p>
          <a:p>
            <a:pPr marL="171450" indent="-171450" fontAlgn="auto">
              <a:spcBef>
                <a:spcPts val="0"/>
              </a:spcBef>
              <a:spcAft>
                <a:spcPts val="0"/>
              </a:spcAft>
              <a:buFont typeface="Arial" panose="020B0604020202020204" pitchFamily="34" charset="0"/>
              <a:buChar char="•"/>
              <a:defRPr/>
            </a:pPr>
            <a:r>
              <a:rPr lang="fr-FR" sz="1100" dirty="0">
                <a:solidFill>
                  <a:srgbClr val="092A5E"/>
                </a:solidFill>
                <a:latin typeface="TUIType" panose="020C0604040202020203" pitchFamily="34" charset="0"/>
                <a:cs typeface="+mn-cs"/>
              </a:rPr>
              <a:t>Des moments de partage inoubliables</a:t>
            </a:r>
          </a:p>
        </p:txBody>
      </p:sp>
      <p:pic>
        <p:nvPicPr>
          <p:cNvPr id="9223" name="Imag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18063" y="1465263"/>
            <a:ext cx="3578225" cy="238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4" name="Image 1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18063" y="4048125"/>
            <a:ext cx="3578225" cy="238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5" name="Image 17"/>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itel 2"/>
          <p:cNvSpPr txBox="1">
            <a:spLocks/>
          </p:cNvSpPr>
          <p:nvPr/>
        </p:nvSpPr>
        <p:spPr bwMode="gray">
          <a:xfrm>
            <a:off x="503238" y="260350"/>
            <a:ext cx="8137525" cy="755650"/>
          </a:xfrm>
          <a:prstGeom prst="rect">
            <a:avLst/>
          </a:prstGeom>
          <a:noFill/>
          <a:ln>
            <a:noFill/>
          </a:ln>
          <a:effectLst/>
          <a:extLst/>
        </p:spPr>
        <p:txBody>
          <a:bodyPr lIns="0" tIns="0" rIns="0" bIns="0"/>
          <a:lstStyle>
            <a:lvl1pPr algn="l" defTabSz="282575" rtl="0" eaLnBrk="1" fontAlgn="base" hangingPunct="1">
              <a:lnSpc>
                <a:spcPct val="95000"/>
              </a:lnSpc>
              <a:spcBef>
                <a:spcPct val="0"/>
              </a:spcBef>
              <a:spcAft>
                <a:spcPct val="0"/>
              </a:spcAft>
              <a:tabLst>
                <a:tab pos="282575" algn="l"/>
              </a:tabLst>
              <a:defRPr sz="2400" b="0" cap="none" baseline="0">
                <a:solidFill>
                  <a:schemeClr val="accent1"/>
                </a:solidFill>
                <a:latin typeface="+mj-lt"/>
                <a:ea typeface="+mj-ea"/>
                <a:cs typeface="+mj-cs"/>
              </a:defRPr>
            </a:lvl1pPr>
            <a:lvl2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2pPr>
            <a:lvl3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3pPr>
            <a:lvl4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4pPr>
            <a:lvl5pPr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5pPr>
            <a:lvl6pPr marL="4572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6pPr>
            <a:lvl7pPr marL="9144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7pPr>
            <a:lvl8pPr marL="13716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8pPr>
            <a:lvl9pPr marL="1828800" algn="l" defTabSz="282575" rtl="0" eaLnBrk="1" fontAlgn="base" hangingPunct="1">
              <a:lnSpc>
                <a:spcPts val="3100"/>
              </a:lnSpc>
              <a:spcBef>
                <a:spcPct val="0"/>
              </a:spcBef>
              <a:spcAft>
                <a:spcPct val="0"/>
              </a:spcAft>
              <a:tabLst>
                <a:tab pos="282575" algn="l"/>
              </a:tabLst>
              <a:defRPr sz="2800">
                <a:solidFill>
                  <a:schemeClr val="tx2"/>
                </a:solidFill>
                <a:latin typeface="TUIType" pitchFamily="34" charset="0"/>
              </a:defRPr>
            </a:lvl9pPr>
          </a:lstStyle>
          <a:p>
            <a:pPr>
              <a:defRPr/>
            </a:pPr>
            <a:r>
              <a:rPr lang="fr-FR" sz="2000" b="1" kern="0" dirty="0">
                <a:solidFill>
                  <a:srgbClr val="092A5E"/>
                </a:solidFill>
                <a:latin typeface="TUIType" panose="020C0604040202020203" pitchFamily="34" charset="0"/>
              </a:rPr>
              <a:t>Les 4 bonnes raisons de partir en Club Marmara</a:t>
            </a:r>
          </a:p>
          <a:p>
            <a:pPr>
              <a:defRPr/>
            </a:pPr>
            <a:r>
              <a:rPr lang="fr-FR" sz="2000" b="1" kern="0" dirty="0">
                <a:solidFill>
                  <a:srgbClr val="15A3A5"/>
                </a:solidFill>
                <a:latin typeface="TUIType" panose="020C0604040202020203" pitchFamily="34" charset="0"/>
              </a:rPr>
              <a:t>L’expérience club en toute convivialité</a:t>
            </a:r>
            <a:endParaRPr lang="de-DE" sz="2000" b="1" kern="0" dirty="0">
              <a:solidFill>
                <a:srgbClr val="15A3A5"/>
              </a:solidFill>
              <a:latin typeface="TUIType" panose="020C0604040202020203" pitchFamily="34" charset="0"/>
            </a:endParaRPr>
          </a:p>
        </p:txBody>
      </p:sp>
      <p:pic>
        <p:nvPicPr>
          <p:cNvPr id="9227" name="Image 23"/>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07250" y="257175"/>
            <a:ext cx="72072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8" name="ZoneTexte 15"/>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504170" y="4579200"/>
            <a:ext cx="3521532" cy="1760766"/>
          </a:xfrm>
          <a:prstGeom prst="rect">
            <a:avLst/>
          </a:prstGeom>
          <a:scene3d>
            <a:camera prst="orthographicFront"/>
            <a:lightRig rig="threePt" dir="t"/>
          </a:scene3d>
          <a:sp3d prstMaterial="matte">
            <a:bevelT w="114300" prst="artDeco"/>
          </a:sp3d>
        </p:spPr>
      </p:pic>
      <p:sp>
        <p:nvSpPr>
          <p:cNvPr id="3" name="Rectangle 2"/>
          <p:cNvSpPr/>
          <p:nvPr/>
        </p:nvSpPr>
        <p:spPr>
          <a:xfrm>
            <a:off x="4859338" y="4284663"/>
            <a:ext cx="3730625" cy="2154436"/>
          </a:xfrm>
          <a:prstGeom prst="rect">
            <a:avLst/>
          </a:prstGeom>
        </p:spPr>
        <p:txBody>
          <a:bodyPr>
            <a:spAutoFit/>
          </a:bodyPr>
          <a:lstStyle/>
          <a:p>
            <a:pPr fontAlgn="auto">
              <a:spcBef>
                <a:spcPts val="0"/>
              </a:spcBef>
              <a:spcAft>
                <a:spcPts val="0"/>
              </a:spcAft>
              <a:defRPr/>
            </a:pPr>
            <a:r>
              <a:rPr lang="fr-FR" sz="1400" b="1" i="1" dirty="0">
                <a:solidFill>
                  <a:srgbClr val="092A5E"/>
                </a:solidFill>
                <a:latin typeface="TUIType" panose="020C0604040202020203" pitchFamily="34" charset="0"/>
                <a:cs typeface="+mn-cs"/>
              </a:rPr>
              <a:t>Situation</a:t>
            </a:r>
          </a:p>
          <a:p>
            <a:pPr fontAlgn="auto">
              <a:spcBef>
                <a:spcPts val="0"/>
              </a:spcBef>
              <a:spcAft>
                <a:spcPts val="0"/>
              </a:spcAft>
              <a:defRPr/>
            </a:pPr>
            <a:endParaRPr lang="fr-FR" sz="800" b="1" dirty="0">
              <a:solidFill>
                <a:srgbClr val="092A5E"/>
              </a:solidFill>
              <a:latin typeface="TUIType" panose="020C0604040202020203" pitchFamily="34" charset="0"/>
              <a:cs typeface="+mn-cs"/>
            </a:endParaRPr>
          </a:p>
          <a:p>
            <a:pPr marL="285750" indent="-285750" fontAlgn="auto">
              <a:spcBef>
                <a:spcPts val="0"/>
              </a:spcBef>
              <a:spcAft>
                <a:spcPts val="0"/>
              </a:spcAft>
              <a:buFont typeface="Arial" panose="020B0604020202020204" pitchFamily="34" charset="0"/>
              <a:buChar char="•"/>
              <a:defRPr/>
            </a:pPr>
            <a:r>
              <a:rPr lang="fr-FR" sz="1200" dirty="0">
                <a:solidFill>
                  <a:srgbClr val="002060"/>
                </a:solidFill>
                <a:latin typeface="TUIType" pitchFamily="34" charset="0"/>
              </a:rPr>
              <a:t>Situé au cœur de la Palmeraie de Marrakech, à environ 20 min du centre-ville</a:t>
            </a:r>
          </a:p>
          <a:p>
            <a:pPr marL="285750" indent="-285750" fontAlgn="auto">
              <a:spcBef>
                <a:spcPts val="0"/>
              </a:spcBef>
              <a:spcAft>
                <a:spcPts val="0"/>
              </a:spcAft>
              <a:buFont typeface="Arial" panose="020B0604020202020204" pitchFamily="34" charset="0"/>
              <a:buChar char="•"/>
              <a:defRPr/>
            </a:pPr>
            <a:endParaRPr lang="fr-FR" sz="1200" dirty="0">
              <a:solidFill>
                <a:srgbClr val="002060"/>
              </a:solidFill>
              <a:latin typeface="TUIType" pitchFamily="34" charset="0"/>
            </a:endParaRPr>
          </a:p>
          <a:p>
            <a:pPr marL="285750" indent="-285750" fontAlgn="auto">
              <a:spcBef>
                <a:spcPts val="0"/>
              </a:spcBef>
              <a:spcAft>
                <a:spcPts val="0"/>
              </a:spcAft>
              <a:buFont typeface="Arial" panose="020B0604020202020204" pitchFamily="34" charset="0"/>
              <a:buChar char="•"/>
              <a:defRPr/>
            </a:pPr>
            <a:r>
              <a:rPr lang="fr-FR" sz="1200" dirty="0">
                <a:solidFill>
                  <a:srgbClr val="002060"/>
                </a:solidFill>
                <a:latin typeface="TUIType" pitchFamily="34" charset="0"/>
              </a:rPr>
              <a:t>Une navette payante circule entre le club et le centre de Marrakech </a:t>
            </a:r>
          </a:p>
          <a:p>
            <a:pPr marL="285750" indent="-285750" fontAlgn="auto">
              <a:spcBef>
                <a:spcPts val="0"/>
              </a:spcBef>
              <a:spcAft>
                <a:spcPts val="0"/>
              </a:spcAft>
              <a:buFont typeface="Arial" panose="020B0604020202020204" pitchFamily="34" charset="0"/>
              <a:buChar char="•"/>
              <a:defRPr/>
            </a:pPr>
            <a:endParaRPr lang="fr-FR" sz="800" dirty="0">
              <a:solidFill>
                <a:srgbClr val="002060"/>
              </a:solidFill>
              <a:latin typeface="TUIType" pitchFamily="34" charset="0"/>
              <a:cs typeface="+mn-cs"/>
            </a:endParaRPr>
          </a:p>
          <a:p>
            <a:pPr marL="285750" indent="-285750" fontAlgn="auto">
              <a:spcBef>
                <a:spcPts val="0"/>
              </a:spcBef>
              <a:spcAft>
                <a:spcPts val="0"/>
              </a:spcAft>
              <a:buFont typeface="Arial" panose="020B0604020202020204" pitchFamily="34" charset="0"/>
              <a:buChar char="•"/>
              <a:defRPr/>
            </a:pPr>
            <a:r>
              <a:rPr lang="fr-FR" sz="1200" dirty="0">
                <a:solidFill>
                  <a:srgbClr val="002060"/>
                </a:solidFill>
                <a:latin typeface="TUIType" pitchFamily="34" charset="0"/>
                <a:cs typeface="+mn-cs"/>
              </a:rPr>
              <a:t>Sur la route de Fès, avec une vue imprenable sur </a:t>
            </a:r>
            <a:r>
              <a:rPr lang="fr-FR" sz="1200" dirty="0" smtClean="0">
                <a:solidFill>
                  <a:srgbClr val="002060"/>
                </a:solidFill>
                <a:latin typeface="TUIType" pitchFamily="34" charset="0"/>
                <a:cs typeface="+mn-cs"/>
              </a:rPr>
              <a:t>l’Atlas</a:t>
            </a:r>
          </a:p>
          <a:p>
            <a:pPr marL="285750" indent="-285750" fontAlgn="auto">
              <a:spcBef>
                <a:spcPts val="0"/>
              </a:spcBef>
              <a:spcAft>
                <a:spcPts val="0"/>
              </a:spcAft>
              <a:buFont typeface="Arial" panose="020B0604020202020204" pitchFamily="34" charset="0"/>
              <a:buChar char="•"/>
              <a:defRPr/>
            </a:pPr>
            <a:endParaRPr lang="fr-FR" sz="800" dirty="0" smtClean="0">
              <a:solidFill>
                <a:srgbClr val="002060"/>
              </a:solidFill>
              <a:latin typeface="TUIType" pitchFamily="34" charset="0"/>
              <a:cs typeface="+mn-cs"/>
            </a:endParaRPr>
          </a:p>
          <a:p>
            <a:pPr marL="285750" indent="-285750" fontAlgn="auto">
              <a:spcBef>
                <a:spcPts val="0"/>
              </a:spcBef>
              <a:spcAft>
                <a:spcPts val="0"/>
              </a:spcAft>
              <a:buFont typeface="Arial" panose="020B0604020202020204" pitchFamily="34" charset="0"/>
              <a:buChar char="•"/>
              <a:defRPr/>
            </a:pPr>
            <a:r>
              <a:rPr lang="fr-FR" sz="1200" dirty="0" smtClean="0">
                <a:solidFill>
                  <a:srgbClr val="002060"/>
                </a:solidFill>
                <a:latin typeface="TUIType" pitchFamily="34" charset="0"/>
                <a:cs typeface="+mn-cs"/>
              </a:rPr>
              <a:t>L’aéroport de Marrakech se  trouve à 16 km (env. 30 min de transfert)</a:t>
            </a:r>
            <a:endParaRPr lang="fr-FR" sz="1200" dirty="0">
              <a:solidFill>
                <a:srgbClr val="002060"/>
              </a:solidFill>
              <a:latin typeface="TUIType" pitchFamily="34" charset="0"/>
              <a:cs typeface="+mn-cs"/>
            </a:endParaRPr>
          </a:p>
        </p:txBody>
      </p:sp>
      <p:pic>
        <p:nvPicPr>
          <p:cNvPr id="11268" name="Image 8"/>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ZoneTexte 15"/>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092A5E"/>
                </a:solidFill>
                <a:latin typeface="TUIType"/>
                <a:ea typeface="ＭＳ Ｐゴシック" charset="-128"/>
              </a:rPr>
              <a:t>DESTINATION </a:t>
            </a:r>
            <a:r>
              <a:rPr lang="fr-FR" sz="2000" cap="all" dirty="0">
                <a:solidFill>
                  <a:srgbClr val="092A5E"/>
                </a:solidFill>
                <a:latin typeface="TUITypeLight"/>
                <a:ea typeface="ＭＳ Ｐゴシック" charset="-128"/>
              </a:rPr>
              <a:t>&amp;</a:t>
            </a:r>
            <a:r>
              <a:rPr lang="fr-FR" sz="2000" cap="all" dirty="0">
                <a:solidFill>
                  <a:srgbClr val="092A5E"/>
                </a:solidFill>
                <a:latin typeface="TUIType"/>
                <a:ea typeface="ＭＳ Ｐゴシック" charset="-128"/>
              </a:rPr>
              <a:t> SITUATION</a:t>
            </a:r>
            <a:endParaRPr lang="fr-FR" sz="2000" dirty="0">
              <a:solidFill>
                <a:srgbClr val="092A5E"/>
              </a:solidFill>
              <a:latin typeface="TUIType"/>
              <a:ea typeface="ＭＳ Ｐゴシック" charset="-128"/>
            </a:endParaRPr>
          </a:p>
        </p:txBody>
      </p:sp>
      <p:sp>
        <p:nvSpPr>
          <p:cNvPr id="11271" name="ZoneTexte 17"/>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sp>
        <p:nvSpPr>
          <p:cNvPr id="11272" name="Rectangle 16"/>
          <p:cNvSpPr>
            <a:spLocks noChangeArrowheads="1"/>
          </p:cNvSpPr>
          <p:nvPr/>
        </p:nvSpPr>
        <p:spPr bwMode="auto">
          <a:xfrm>
            <a:off x="4380929" y="791949"/>
            <a:ext cx="3994150" cy="301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b="1" i="1" dirty="0">
                <a:solidFill>
                  <a:srgbClr val="092A5E"/>
                </a:solidFill>
                <a:latin typeface="TUIType" panose="020C0604040202020203" pitchFamily="34" charset="0"/>
              </a:rPr>
              <a:t>Destination</a:t>
            </a:r>
          </a:p>
          <a:p>
            <a:pPr eaLnBrk="1" hangingPunct="1"/>
            <a:endParaRPr lang="fr-FR" altLang="fr-FR" sz="800" b="1" dirty="0">
              <a:solidFill>
                <a:srgbClr val="092A5E"/>
              </a:solidFill>
              <a:latin typeface="TUIType" panose="020C0604040202020203" pitchFamily="34" charset="0"/>
            </a:endParaRPr>
          </a:p>
          <a:p>
            <a:pPr eaLnBrk="1" hangingPunct="1"/>
            <a:r>
              <a:rPr lang="fr-FR" altLang="fr-FR" sz="1200" i="1" dirty="0">
                <a:solidFill>
                  <a:srgbClr val="002060"/>
                </a:solidFill>
                <a:latin typeface="TUIType" panose="020C0604040202020203" pitchFamily="34" charset="0"/>
              </a:rPr>
              <a:t>Dépaysant, envoûtant, savoureux… Découvrez tous les attraits d’un </a:t>
            </a:r>
            <a:r>
              <a:rPr lang="fr-FR" altLang="fr-FR" sz="1200" b="1" i="1" dirty="0">
                <a:solidFill>
                  <a:srgbClr val="002060"/>
                </a:solidFill>
                <a:latin typeface="TUIType" panose="020C0604040202020203" pitchFamily="34" charset="0"/>
              </a:rPr>
              <a:t>voyage au Maroc</a:t>
            </a:r>
            <a:r>
              <a:rPr lang="fr-FR" altLang="fr-FR" sz="1200" i="1" dirty="0">
                <a:solidFill>
                  <a:srgbClr val="002060"/>
                </a:solidFill>
                <a:latin typeface="TUIType" panose="020C0604040202020203" pitchFamily="34" charset="0"/>
              </a:rPr>
              <a:t>. Des couleurs étincelantes des souks de Marrakech aux nuits étoilées du désert, c’est une destination féérique qui vous attend.</a:t>
            </a:r>
          </a:p>
          <a:p>
            <a:pPr eaLnBrk="1" hangingPunct="1"/>
            <a:endParaRPr lang="fr-FR" altLang="fr-FR" sz="1200" i="1" dirty="0">
              <a:solidFill>
                <a:srgbClr val="002060"/>
              </a:solidFill>
              <a:latin typeface="TUIType" panose="020C0604040202020203" pitchFamily="34" charset="0"/>
            </a:endParaRPr>
          </a:p>
          <a:p>
            <a:pPr eaLnBrk="1" hangingPunct="1"/>
            <a:r>
              <a:rPr lang="fr-FR" altLang="fr-FR" sz="1200" i="1" dirty="0">
                <a:solidFill>
                  <a:srgbClr val="002060"/>
                </a:solidFill>
                <a:latin typeface="TUIType" panose="020C0604040202020203" pitchFamily="34" charset="0"/>
              </a:rPr>
              <a:t>A quelques heures de chez vous, des décors complètement différents et une sensation d’évasion lointaine... Au Maroc, laissez voyager vos sens en contemplant les dunes infinies, en sentant les effluves d’épices, en goûtant des saveurs inédites.</a:t>
            </a:r>
          </a:p>
          <a:p>
            <a:pPr eaLnBrk="1" hangingPunct="1"/>
            <a:endParaRPr lang="fr-FR" altLang="fr-FR" sz="1200" i="1" dirty="0">
              <a:solidFill>
                <a:srgbClr val="002060"/>
              </a:solidFill>
              <a:latin typeface="TUIType" panose="020C0604040202020203" pitchFamily="34" charset="0"/>
            </a:endParaRPr>
          </a:p>
          <a:p>
            <a:pPr eaLnBrk="1" hangingPunct="1"/>
            <a:r>
              <a:rPr lang="fr-FR" altLang="fr-FR" sz="1200" i="1" dirty="0">
                <a:solidFill>
                  <a:srgbClr val="002060"/>
                </a:solidFill>
                <a:latin typeface="TUIType" panose="020C0604040202020203" pitchFamily="34" charset="0"/>
              </a:rPr>
              <a:t>Perdez-vous dans le labyrinthe de ruelles des médinas ; une porte monumentale, un souk caché ou autre surprise vous attendent à chaque tournant. Vous aurez l’occasion d’aller à la rencontre des habitants chaleureux, autour du traditionnel thé à la menthe. </a:t>
            </a:r>
          </a:p>
        </p:txBody>
      </p:sp>
      <p:sp>
        <p:nvSpPr>
          <p:cNvPr id="13" name="Ligne"/>
          <p:cNvSpPr/>
          <p:nvPr/>
        </p:nvSpPr>
        <p:spPr>
          <a:xfrm flipH="1" flipV="1">
            <a:off x="3021386" y="5256115"/>
            <a:ext cx="638144" cy="814206"/>
          </a:xfrm>
          <a:prstGeom prst="line">
            <a:avLst/>
          </a:prstGeom>
          <a:ln w="19050">
            <a:solidFill>
              <a:srgbClr val="15A3A5"/>
            </a:solidFill>
            <a:headEnd type="none" w="med" len="med"/>
            <a:tailEnd type="triangle" w="med" len="med"/>
          </a:ln>
          <a:effectLst>
            <a:outerShdw blurRad="38100" dist="20000" dir="5400000" rotWithShape="0">
              <a:srgbClr val="000000">
                <a:alpha val="38000"/>
              </a:srgbClr>
            </a:outerShdw>
          </a:effectLst>
        </p:spPr>
        <p:txBody>
          <a:bodyPr lIns="45719" rIns="45719"/>
          <a:lstStyle/>
          <a:p>
            <a:pPr fontAlgn="auto">
              <a:spcBef>
                <a:spcPts val="0"/>
              </a:spcBef>
              <a:spcAft>
                <a:spcPts val="0"/>
              </a:spcAft>
              <a:defRPr/>
            </a:pPr>
            <a:endParaRPr dirty="0">
              <a:latin typeface="+mn-lt"/>
              <a:cs typeface="+mn-cs"/>
            </a:endParaRPr>
          </a:p>
        </p:txBody>
      </p:sp>
      <p:pic>
        <p:nvPicPr>
          <p:cNvPr id="11276" name="Image 1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43763" y="277813"/>
            <a:ext cx="666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 3"/>
          <p:cNvPicPr>
            <a:picLocks noChangeAspect="1"/>
          </p:cNvPicPr>
          <p:nvPr/>
        </p:nvPicPr>
        <p:blipFill>
          <a:blip r:embed="rId5" cstate="print"/>
          <a:stretch>
            <a:fillRect/>
          </a:stretch>
        </p:blipFill>
        <p:spPr>
          <a:xfrm>
            <a:off x="514350" y="944563"/>
            <a:ext cx="3209453" cy="3517026"/>
          </a:xfrm>
          <a:prstGeom prst="rect">
            <a:avLst/>
          </a:prstGeom>
          <a:scene3d>
            <a:camera prst="orthographicFront"/>
            <a:lightRig rig="threePt" dir="t"/>
          </a:scene3d>
          <a:sp3d prstMaterial="matte">
            <a:bevelT w="114300" prst="artDeco"/>
          </a:sp3d>
        </p:spPr>
      </p:pic>
      <p:grpSp>
        <p:nvGrpSpPr>
          <p:cNvPr id="11269" name="Groupe 13"/>
          <p:cNvGrpSpPr>
            <a:grpSpLocks/>
          </p:cNvGrpSpPr>
          <p:nvPr/>
        </p:nvGrpSpPr>
        <p:grpSpPr bwMode="auto">
          <a:xfrm>
            <a:off x="3021386" y="5590498"/>
            <a:ext cx="1625600" cy="576262"/>
            <a:chOff x="827800" y="5589240"/>
            <a:chExt cx="1624174" cy="576000"/>
          </a:xfrm>
        </p:grpSpPr>
        <p:sp>
          <p:nvSpPr>
            <p:cNvPr id="10" name="Rectangle 9"/>
            <p:cNvSpPr/>
            <p:nvPr/>
          </p:nvSpPr>
          <p:spPr>
            <a:xfrm>
              <a:off x="827800" y="5589240"/>
              <a:ext cx="1624174" cy="576000"/>
            </a:xfrm>
            <a:prstGeom prst="rect">
              <a:avLst/>
            </a:prstGeom>
            <a:solidFill>
              <a:schemeClr val="bg1"/>
            </a:solidFill>
            <a:ln w="12700">
              <a:solidFill>
                <a:srgbClr val="15A3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1278" name="Club Marmara Otrant"/>
            <p:cNvSpPr txBox="1">
              <a:spLocks noChangeArrowheads="1"/>
            </p:cNvSpPr>
            <p:nvPr/>
          </p:nvSpPr>
          <p:spPr bwMode="auto">
            <a:xfrm>
              <a:off x="1342826" y="5609806"/>
              <a:ext cx="11091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45719" rIns="4571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dirty="0">
                  <a:solidFill>
                    <a:srgbClr val="092A5E"/>
                  </a:solidFill>
                  <a:latin typeface="TUIType" panose="020C0604040202020203" pitchFamily="34" charset="0"/>
                </a:rPr>
                <a:t>Club Marmara </a:t>
              </a:r>
            </a:p>
            <a:p>
              <a:pPr eaLnBrk="1" hangingPunct="1"/>
              <a:r>
                <a:rPr lang="fr-FR" altLang="fr-FR" sz="1400" dirty="0">
                  <a:solidFill>
                    <a:srgbClr val="092A5E"/>
                  </a:solidFill>
                  <a:latin typeface="TUIType" panose="020C0604040202020203" pitchFamily="34" charset="0"/>
                </a:rPr>
                <a:t>Madina </a:t>
              </a:r>
              <a:r>
                <a:rPr lang="fr-FR" altLang="fr-FR" sz="1400" dirty="0" smtClean="0">
                  <a:solidFill>
                    <a:srgbClr val="092A5E"/>
                  </a:solidFill>
                  <a:latin typeface="TUIType" panose="020C0604040202020203" pitchFamily="34" charset="0"/>
                </a:rPr>
                <a:t>4 </a:t>
              </a:r>
              <a:endParaRPr lang="fr-FR" altLang="fr-FR" sz="1400" dirty="0">
                <a:solidFill>
                  <a:srgbClr val="092A5E"/>
                </a:solidFill>
                <a:latin typeface="TUIType" panose="020C0604040202020203" pitchFamily="34" charset="0"/>
              </a:endParaRPr>
            </a:p>
          </p:txBody>
        </p:sp>
        <p:pic>
          <p:nvPicPr>
            <p:cNvPr id="11279" name="Image 1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95880" y="5662768"/>
              <a:ext cx="432048" cy="43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 name="Image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380929" y="5924043"/>
            <a:ext cx="142875"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Image 18"/>
          <p:cNvPicPr>
            <a:picLocks noChangeAspect="1"/>
          </p:cNvPicPr>
          <p:nvPr/>
        </p:nvPicPr>
        <p:blipFill rotWithShape="1">
          <a:blip r:embed="rId2" cstate="print">
            <a:duotone>
              <a:schemeClr val="accent3">
                <a:shade val="45000"/>
                <a:satMod val="135000"/>
              </a:schemeClr>
              <a:prstClr val="white"/>
            </a:duotone>
          </a:blip>
          <a:srcRect l="85681" t="82929" r="5578" b="3702"/>
          <a:stretch/>
        </p:blipFill>
        <p:spPr>
          <a:xfrm>
            <a:off x="3080473" y="5138420"/>
            <a:ext cx="178775" cy="13671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47650" y="1196975"/>
            <a:ext cx="6340475" cy="33035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Vue générique / large du club</a:t>
            </a:r>
          </a:p>
        </p:txBody>
      </p:sp>
      <p:pic>
        <p:nvPicPr>
          <p:cNvPr id="12291" name="Image 8"/>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ZoneTexte 17"/>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sp>
        <p:nvSpPr>
          <p:cNvPr id="12293" name="ZoneTexte 33"/>
          <p:cNvSpPr txBox="1">
            <a:spLocks noChangeArrowheads="1"/>
          </p:cNvSpPr>
          <p:nvPr/>
        </p:nvSpPr>
        <p:spPr bwMode="auto">
          <a:xfrm>
            <a:off x="6765925" y="1619250"/>
            <a:ext cx="2089150" cy="215900"/>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200"/>
              </a:spcBef>
              <a:buClr>
                <a:srgbClr val="E60003"/>
              </a:buClr>
              <a:buSzPct val="75000"/>
            </a:pPr>
            <a:r>
              <a:rPr lang="fr-FR" altLang="fr-FR" sz="1400" dirty="0">
                <a:solidFill>
                  <a:srgbClr val="FFFFFF"/>
                </a:solidFill>
                <a:latin typeface="TUIType" panose="020C0604040202020203" pitchFamily="34" charset="0"/>
                <a:sym typeface="Wingdings 2" panose="05020102010507070707" pitchFamily="18" charset="2"/>
              </a:rPr>
              <a:t>POINTS FORTS</a:t>
            </a:r>
            <a:endParaRPr lang="fr-FR" altLang="fr-FR" sz="1400" dirty="0">
              <a:solidFill>
                <a:srgbClr val="FFFFFF"/>
              </a:solidFill>
              <a:latin typeface="TUIType" panose="020C0604040202020203" pitchFamily="34" charset="0"/>
            </a:endParaRPr>
          </a:p>
        </p:txBody>
      </p:sp>
      <p:sp>
        <p:nvSpPr>
          <p:cNvPr id="12294" name="Rectangle 29"/>
          <p:cNvSpPr>
            <a:spLocks noChangeArrowheads="1"/>
          </p:cNvSpPr>
          <p:nvPr/>
        </p:nvSpPr>
        <p:spPr bwMode="auto">
          <a:xfrm>
            <a:off x="6765925" y="1835150"/>
            <a:ext cx="2089150" cy="2538412"/>
          </a:xfrm>
          <a:prstGeom prst="rect">
            <a:avLst/>
          </a:prstGeom>
          <a:noFill/>
          <a:ln w="9525">
            <a:noFill/>
            <a:miter lim="800000"/>
            <a:headEnd/>
            <a:tailEnd/>
          </a:ln>
        </p:spPr>
        <p:txBody>
          <a:bodyPr>
            <a:spAutoFit/>
          </a:bodyPr>
          <a:lstStyle/>
          <a:p>
            <a:pPr marL="142875" indent="-142875" defTabSz="1204913">
              <a:spcBef>
                <a:spcPts val="600"/>
              </a:spcBef>
              <a:buClr>
                <a:srgbClr val="0AB1B4"/>
              </a:buClr>
              <a:buSzPct val="100000"/>
              <a:buFont typeface="Wingdings" pitchFamily="2" charset="2"/>
              <a:buChar char="§"/>
              <a:defRPr/>
            </a:pPr>
            <a:r>
              <a:rPr lang="fr-FR" sz="1200" dirty="0">
                <a:solidFill>
                  <a:schemeClr val="tx1">
                    <a:lumMod val="75000"/>
                    <a:lumOff val="25000"/>
                  </a:schemeClr>
                </a:solidFill>
                <a:latin typeface="TUIType" pitchFamily="34" charset="0"/>
              </a:rPr>
              <a:t>L’espace bien-être pour d’agréables moments de détente</a:t>
            </a:r>
          </a:p>
          <a:p>
            <a:pPr marL="142875" indent="-142875" defTabSz="1204913">
              <a:spcBef>
                <a:spcPts val="600"/>
              </a:spcBef>
              <a:buClr>
                <a:srgbClr val="0AB1B4"/>
              </a:buClr>
              <a:buSzPct val="100000"/>
              <a:buFont typeface="Wingdings" pitchFamily="2" charset="2"/>
              <a:buChar char="§"/>
              <a:defRPr/>
            </a:pPr>
            <a:r>
              <a:rPr lang="fr-FR" sz="1200" dirty="0">
                <a:solidFill>
                  <a:schemeClr val="tx1">
                    <a:lumMod val="75000"/>
                    <a:lumOff val="25000"/>
                  </a:schemeClr>
                </a:solidFill>
                <a:latin typeface="TUIType" pitchFamily="34" charset="0"/>
              </a:rPr>
              <a:t>Son espace zen Mango avec piscine et restaurant</a:t>
            </a:r>
          </a:p>
          <a:p>
            <a:pPr marL="142875" indent="-142875" defTabSz="1204913">
              <a:spcBef>
                <a:spcPts val="600"/>
              </a:spcBef>
              <a:buClr>
                <a:srgbClr val="0AB1B4"/>
              </a:buClr>
              <a:buSzPct val="100000"/>
              <a:buFont typeface="Wingdings" pitchFamily="2" charset="2"/>
              <a:buChar char="§"/>
              <a:defRPr/>
            </a:pPr>
            <a:r>
              <a:rPr lang="fr-FR" sz="1200" dirty="0">
                <a:solidFill>
                  <a:schemeClr val="tx1">
                    <a:lumMod val="75000"/>
                    <a:lumOff val="25000"/>
                  </a:schemeClr>
                </a:solidFill>
                <a:latin typeface="TUIType" pitchFamily="34" charset="0"/>
              </a:rPr>
              <a:t>À 20 min du centre de Marrakech avec service de navette</a:t>
            </a:r>
          </a:p>
          <a:p>
            <a:pPr marL="142875" indent="-142875" defTabSz="1204913">
              <a:spcBef>
                <a:spcPts val="600"/>
              </a:spcBef>
              <a:buClr>
                <a:srgbClr val="0AB1B4"/>
              </a:buClr>
              <a:buSzPct val="100000"/>
              <a:buFont typeface="Wingdings" pitchFamily="2" charset="2"/>
              <a:buChar char="§"/>
              <a:defRPr/>
            </a:pPr>
            <a:r>
              <a:rPr lang="fr-FR" sz="1200" dirty="0">
                <a:solidFill>
                  <a:schemeClr val="tx1">
                    <a:lumMod val="75000"/>
                    <a:lumOff val="25000"/>
                  </a:schemeClr>
                </a:solidFill>
                <a:latin typeface="TUIType" pitchFamily="34" charset="0"/>
              </a:rPr>
              <a:t>Les grands espaces verdoyants et les chambres d’inspiration marocaine en riads avec patio intérieur</a:t>
            </a:r>
            <a:endParaRPr lang="fr-FR" altLang="fr-FR" sz="1200" dirty="0">
              <a:solidFill>
                <a:schemeClr val="tx1">
                  <a:lumMod val="75000"/>
                  <a:lumOff val="25000"/>
                </a:schemeClr>
              </a:solidFill>
              <a:latin typeface="TUIType" pitchFamily="34" charset="0"/>
              <a:sym typeface="Wingdings 2" pitchFamily="18" charset="2"/>
            </a:endParaRPr>
          </a:p>
        </p:txBody>
      </p:sp>
      <p:sp>
        <p:nvSpPr>
          <p:cNvPr id="31" name="Rectangle 30"/>
          <p:cNvSpPr/>
          <p:nvPr/>
        </p:nvSpPr>
        <p:spPr bwMode="gray">
          <a:xfrm>
            <a:off x="6765925" y="1187450"/>
            <a:ext cx="2089150" cy="3313113"/>
          </a:xfrm>
          <a:prstGeom prst="rect">
            <a:avLst/>
          </a:prstGeom>
          <a:noFill/>
          <a:ln w="6350" cap="flat" cmpd="sng" algn="ctr">
            <a:solidFill>
              <a:srgbClr val="092A5E"/>
            </a:solidFill>
            <a:prstDash val="solid"/>
            <a:round/>
            <a:headEnd type="none" w="med" len="med"/>
            <a:tailEnd type="none" w="med" len="med"/>
          </a:ln>
          <a:effectLst/>
          <a:extLst/>
        </p:spPr>
        <p:txBody>
          <a:bodyPr lIns="82800" tIns="46800" rIns="82800" bIns="46800" anchor="ctr"/>
          <a:lstStyle/>
          <a:p>
            <a:pPr algn="ctr" eaLnBrk="0" hangingPunct="0">
              <a:lnSpc>
                <a:spcPct val="95000"/>
              </a:lnSpc>
              <a:buClr>
                <a:srgbClr val="9B9B9B"/>
              </a:buClr>
              <a:buSzPct val="70000"/>
              <a:buFont typeface="Wingdings" pitchFamily="2" charset="2"/>
              <a:buNone/>
              <a:defRPr/>
            </a:pPr>
            <a:endParaRPr lang="fr-FR" kern="0" dirty="0">
              <a:solidFill>
                <a:srgbClr val="092A5E"/>
              </a:solidFill>
              <a:latin typeface="TUIType"/>
              <a:cs typeface="+mn-cs"/>
            </a:endParaRPr>
          </a:p>
        </p:txBody>
      </p:sp>
      <p:sp>
        <p:nvSpPr>
          <p:cNvPr id="12296" name="Rectangle 31"/>
          <p:cNvSpPr>
            <a:spLocks noChangeArrowheads="1"/>
          </p:cNvSpPr>
          <p:nvPr/>
        </p:nvSpPr>
        <p:spPr bwMode="auto">
          <a:xfrm>
            <a:off x="6765925" y="1260475"/>
            <a:ext cx="2089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ts val="400"/>
              </a:spcBef>
              <a:buClr>
                <a:srgbClr val="E60003"/>
              </a:buClr>
              <a:buSzPct val="100000"/>
            </a:pPr>
            <a:r>
              <a:rPr lang="fr-FR" altLang="fr-FR" sz="1200" dirty="0">
                <a:solidFill>
                  <a:srgbClr val="595959"/>
                </a:solidFill>
                <a:latin typeface="TUIType" panose="020C0604040202020203" pitchFamily="34" charset="0"/>
                <a:sym typeface="Wingdings 2" panose="05020102010507070707" pitchFamily="18" charset="2"/>
              </a:rPr>
              <a:t>Formule tout inclus</a:t>
            </a:r>
            <a:endParaRPr lang="fr-FR" altLang="fr-FR" sz="1200" dirty="0">
              <a:solidFill>
                <a:srgbClr val="747474"/>
              </a:solidFill>
              <a:latin typeface="TUIType" panose="020C0604040202020203" pitchFamily="34" charset="0"/>
            </a:endParaRPr>
          </a:p>
        </p:txBody>
      </p:sp>
      <p:sp>
        <p:nvSpPr>
          <p:cNvPr id="33" name="ZoneTexte 32"/>
          <p:cNvSpPr txBox="1"/>
          <p:nvPr/>
        </p:nvSpPr>
        <p:spPr>
          <a:xfrm>
            <a:off x="252413" y="292100"/>
            <a:ext cx="3959225" cy="284163"/>
          </a:xfrm>
          <a:prstGeom prst="rect">
            <a:avLst/>
          </a:prstGeom>
          <a:noFill/>
        </p:spPr>
        <p:txBody>
          <a:bodyPr>
            <a:spAutoFit/>
          </a:bodyPr>
          <a:lstStyle/>
          <a:p>
            <a:pPr defTabSz="1204913">
              <a:lnSpc>
                <a:spcPts val="1500"/>
              </a:lnSpc>
              <a:defRPr/>
            </a:pPr>
            <a:r>
              <a:rPr lang="fr-FR" sz="1400" cap="all" dirty="0" smtClean="0">
                <a:solidFill>
                  <a:srgbClr val="595959"/>
                </a:solidFill>
                <a:latin typeface="TUIType"/>
                <a:ea typeface="ＭＳ Ｐゴシック" charset="-128"/>
              </a:rPr>
              <a:t>maroc  </a:t>
            </a:r>
            <a:r>
              <a:rPr lang="fr-FR" sz="1400" dirty="0">
                <a:solidFill>
                  <a:srgbClr val="595959"/>
                </a:solidFill>
                <a:latin typeface="TUIType"/>
                <a:ea typeface="ＭＳ Ｐゴシック" charset="-128"/>
              </a:rPr>
              <a:t>l</a:t>
            </a:r>
            <a:r>
              <a:rPr lang="fr-FR" sz="1400" cap="all" dirty="0">
                <a:solidFill>
                  <a:srgbClr val="595959"/>
                </a:solidFill>
                <a:latin typeface="TUIType"/>
                <a:ea typeface="ＭＳ Ｐゴシック" charset="-128"/>
              </a:rPr>
              <a:t>  </a:t>
            </a:r>
            <a:r>
              <a:rPr lang="fr-FR" sz="1400" cap="all" dirty="0" smtClean="0">
                <a:solidFill>
                  <a:srgbClr val="595959"/>
                </a:solidFill>
                <a:latin typeface="TUIType"/>
                <a:ea typeface="ＭＳ Ｐゴシック" charset="-128"/>
              </a:rPr>
              <a:t>MARrakech</a:t>
            </a:r>
            <a:endParaRPr lang="fr-FR" sz="1400" dirty="0">
              <a:solidFill>
                <a:srgbClr val="595959"/>
              </a:solidFill>
              <a:latin typeface="TUIType"/>
              <a:ea typeface="ＭＳ Ｐゴシック" charset="-128"/>
            </a:endParaRPr>
          </a:p>
        </p:txBody>
      </p:sp>
      <p:sp>
        <p:nvSpPr>
          <p:cNvPr id="12298" name="ZoneTexte 33"/>
          <p:cNvSpPr txBox="1">
            <a:spLocks noChangeArrowheads="1"/>
          </p:cNvSpPr>
          <p:nvPr/>
        </p:nvSpPr>
        <p:spPr bwMode="auto">
          <a:xfrm>
            <a:off x="215900" y="576263"/>
            <a:ext cx="575945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400" dirty="0">
                <a:solidFill>
                  <a:srgbClr val="092A5E"/>
                </a:solidFill>
                <a:latin typeface="TUIType" panose="020C0604040202020203" pitchFamily="34" charset="0"/>
              </a:rPr>
              <a:t>CLUB MARMARA Madina</a:t>
            </a:r>
          </a:p>
          <a:p>
            <a:pPr eaLnBrk="1" hangingPunct="1"/>
            <a:endParaRPr lang="fr-FR" altLang="fr-FR" sz="100" dirty="0">
              <a:solidFill>
                <a:srgbClr val="092A5E"/>
              </a:solidFill>
              <a:latin typeface="Arial Narrow" panose="020B0606020202030204" pitchFamily="34" charset="0"/>
            </a:endParaRPr>
          </a:p>
        </p:txBody>
      </p:sp>
      <p:grpSp>
        <p:nvGrpSpPr>
          <p:cNvPr id="12300" name="Groupe 21"/>
          <p:cNvGrpSpPr>
            <a:grpSpLocks/>
          </p:cNvGrpSpPr>
          <p:nvPr/>
        </p:nvGrpSpPr>
        <p:grpSpPr bwMode="auto">
          <a:xfrm>
            <a:off x="4067454" y="576263"/>
            <a:ext cx="804863" cy="183140"/>
            <a:chOff x="3491880" y="648741"/>
            <a:chExt cx="805881" cy="183901"/>
          </a:xfrm>
        </p:grpSpPr>
        <p:pic>
          <p:nvPicPr>
            <p:cNvPr id="12308" name="Image 2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91880" y="648741"/>
              <a:ext cx="180000"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9" name="Image 2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01879" y="652642"/>
              <a:ext cx="180000"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0" name="Image 2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09820" y="648741"/>
              <a:ext cx="180000"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1" name="Image 2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17761" y="649159"/>
              <a:ext cx="180000" cy="1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 name="Rectangle 34"/>
          <p:cNvSpPr/>
          <p:nvPr/>
        </p:nvSpPr>
        <p:spPr>
          <a:xfrm>
            <a:off x="247650" y="4662488"/>
            <a:ext cx="2771775" cy="17192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Plage </a:t>
            </a:r>
          </a:p>
        </p:txBody>
      </p:sp>
      <p:sp>
        <p:nvSpPr>
          <p:cNvPr id="37" name="Rectangle 36"/>
          <p:cNvSpPr/>
          <p:nvPr/>
        </p:nvSpPr>
        <p:spPr>
          <a:xfrm>
            <a:off x="3168650" y="4662488"/>
            <a:ext cx="2771775" cy="17192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chambre</a:t>
            </a:r>
          </a:p>
        </p:txBody>
      </p:sp>
      <p:sp>
        <p:nvSpPr>
          <p:cNvPr id="39" name="Rectangle 38"/>
          <p:cNvSpPr/>
          <p:nvPr/>
        </p:nvSpPr>
        <p:spPr>
          <a:xfrm>
            <a:off x="6081713" y="4662488"/>
            <a:ext cx="2771775" cy="17192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Restaurant </a:t>
            </a:r>
          </a:p>
          <a:p>
            <a:pPr algn="ctr" fontAlgn="auto">
              <a:spcBef>
                <a:spcPts val="0"/>
              </a:spcBef>
              <a:spcAft>
                <a:spcPts val="0"/>
              </a:spcAft>
              <a:defRPr/>
            </a:pPr>
            <a:r>
              <a:rPr lang="fr-FR" dirty="0"/>
              <a:t>ou piscine intérieure</a:t>
            </a:r>
          </a:p>
          <a:p>
            <a:pPr algn="ctr" fontAlgn="auto">
              <a:spcBef>
                <a:spcPts val="0"/>
              </a:spcBef>
              <a:spcAft>
                <a:spcPts val="0"/>
              </a:spcAft>
              <a:defRPr/>
            </a:pPr>
            <a:r>
              <a:rPr lang="fr-FR" dirty="0"/>
              <a:t>Ou élément différenciant</a:t>
            </a:r>
          </a:p>
        </p:txBody>
      </p:sp>
      <p:pic>
        <p:nvPicPr>
          <p:cNvPr id="12306" name="Image 21" descr="CLUB-MARMARA-MADINA-CHAMBRE-TRIPLE-002.tif"/>
          <p:cNvPicPr>
            <a:picLocks noChangeAspect="1"/>
          </p:cNvPicPr>
          <p:nvPr/>
        </p:nvPicPr>
        <p:blipFill>
          <a:blip r:embed="rId4" cstate="print">
            <a:extLst>
              <a:ext uri="{28A0092B-C50C-407E-A947-70E740481C1C}">
                <a14:useLocalDpi xmlns:a14="http://schemas.microsoft.com/office/drawing/2010/main" xmlns="" val="0"/>
              </a:ext>
            </a:extLst>
          </a:blip>
          <a:srcRect t="6960"/>
          <a:stretch>
            <a:fillRect/>
          </a:stretch>
        </p:blipFill>
        <p:spPr bwMode="auto">
          <a:xfrm>
            <a:off x="3168650" y="4662488"/>
            <a:ext cx="2771775" cy="171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7" name="Image 22" descr="Club-Marmara-Madina-restaurant-020.jpg"/>
          <p:cNvPicPr>
            <a:picLocks noChangeAspect="1"/>
          </p:cNvPicPr>
          <p:nvPr/>
        </p:nvPicPr>
        <p:blipFill>
          <a:blip r:embed="rId5" cstate="print">
            <a:extLst>
              <a:ext uri="{28A0092B-C50C-407E-A947-70E740481C1C}">
                <a14:useLocalDpi xmlns:a14="http://schemas.microsoft.com/office/drawing/2010/main" xmlns="" val="0"/>
              </a:ext>
            </a:extLst>
          </a:blip>
          <a:srcRect b="7756"/>
          <a:stretch>
            <a:fillRect/>
          </a:stretch>
        </p:blipFill>
        <p:spPr bwMode="auto">
          <a:xfrm>
            <a:off x="6057900" y="4662488"/>
            <a:ext cx="2795588" cy="171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Image 23"/>
          <p:cNvPicPr>
            <a:picLocks noChangeAspect="1"/>
          </p:cNvPicPr>
          <p:nvPr/>
        </p:nvPicPr>
        <p:blipFill rotWithShape="1">
          <a:blip r:embed="rId6" cstate="print">
            <a:extLst>
              <a:ext uri="{28A0092B-C50C-407E-A947-70E740481C1C}">
                <a14:useLocalDpi xmlns:a14="http://schemas.microsoft.com/office/drawing/2010/main" xmlns="" val="0"/>
              </a:ext>
            </a:extLst>
          </a:blip>
          <a:srcRect t="-1" b="21373"/>
          <a:stretch/>
        </p:blipFill>
        <p:spPr>
          <a:xfrm>
            <a:off x="247650" y="1187450"/>
            <a:ext cx="6336001" cy="3321193"/>
          </a:xfrm>
          <a:prstGeom prst="rect">
            <a:avLst/>
          </a:prstGeom>
        </p:spPr>
      </p:pic>
      <p:pic>
        <p:nvPicPr>
          <p:cNvPr id="25" name="Image 24"/>
          <p:cNvPicPr>
            <a:picLocks noChangeAspect="1"/>
          </p:cNvPicPr>
          <p:nvPr/>
        </p:nvPicPr>
        <p:blipFill rotWithShape="1">
          <a:blip r:embed="rId7" cstate="print">
            <a:extLst>
              <a:ext uri="{28A0092B-C50C-407E-A947-70E740481C1C}">
                <a14:useLocalDpi xmlns:a14="http://schemas.microsoft.com/office/drawing/2010/main" xmlns="" val="0"/>
              </a:ext>
            </a:extLst>
          </a:blip>
          <a:srcRect t="2129" b="-1"/>
          <a:stretch/>
        </p:blipFill>
        <p:spPr>
          <a:xfrm>
            <a:off x="238785" y="4671588"/>
            <a:ext cx="2780640" cy="1710162"/>
          </a:xfrm>
          <a:prstGeom prst="rect">
            <a:avLst/>
          </a:prstGeom>
        </p:spPr>
      </p:pic>
      <p:pic>
        <p:nvPicPr>
          <p:cNvPr id="12299" name="Image 20"/>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68313" y="1398588"/>
            <a:ext cx="58102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8388350" y="6453188"/>
            <a:ext cx="465138" cy="288925"/>
          </a:xfrm>
          <a:prstGeom prst="rect">
            <a:avLst/>
          </a:prstGeom>
          <a:solidFill>
            <a:srgbClr val="FFFFFF"/>
          </a:solidFill>
          <a:ln w="19050" algn="ctr">
            <a:solidFill>
              <a:srgbClr val="FFFFFF"/>
            </a:solidFill>
            <a:miter lim="800000"/>
            <a:headEnd/>
            <a:tailEnd/>
          </a:ln>
        </p:spPr>
        <p:txBody>
          <a:bodyPr lIns="36000" tIns="0" rIns="36000" bIns="0" anchor="ctr"/>
          <a:lstStyle/>
          <a:p>
            <a:pPr algn="ctr" fontAlgn="auto">
              <a:lnSpc>
                <a:spcPct val="80000"/>
              </a:lnSpc>
              <a:spcBef>
                <a:spcPts val="0"/>
              </a:spcBef>
              <a:spcAft>
                <a:spcPts val="0"/>
              </a:spcAft>
              <a:defRPr/>
            </a:pPr>
            <a:endParaRPr lang="fr-FR" sz="1400" b="1" kern="0" dirty="0">
              <a:solidFill>
                <a:srgbClr val="092A5E"/>
              </a:solidFill>
              <a:latin typeface="TUIType"/>
              <a:cs typeface="+mn-cs"/>
            </a:endParaRPr>
          </a:p>
        </p:txBody>
      </p:sp>
      <p:pic>
        <p:nvPicPr>
          <p:cNvPr id="15" name="Image 14"/>
          <p:cNvPicPr>
            <a:picLocks noChangeAspect="1"/>
          </p:cNvPicPr>
          <p:nvPr/>
        </p:nvPicPr>
        <p:blipFill rotWithShape="1">
          <a:blip r:embed="rId2" cstate="print">
            <a:extLst>
              <a:ext uri="{28A0092B-C50C-407E-A947-70E740481C1C}">
                <a14:useLocalDpi xmlns:a14="http://schemas.microsoft.com/office/drawing/2010/main" xmlns="" val="0"/>
              </a:ext>
            </a:extLst>
          </a:blip>
          <a:srcRect b="10841"/>
          <a:stretch/>
        </p:blipFill>
        <p:spPr>
          <a:xfrm>
            <a:off x="0" y="1047155"/>
            <a:ext cx="9144000" cy="5435126"/>
          </a:xfrm>
          <a:prstGeom prst="rect">
            <a:avLst/>
          </a:prstGeom>
        </p:spPr>
      </p:pic>
      <p:pic>
        <p:nvPicPr>
          <p:cNvPr id="13316" name="Image 2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ZoneTexte 27"/>
          <p:cNvSpPr txBox="1"/>
          <p:nvPr/>
        </p:nvSpPr>
        <p:spPr>
          <a:xfrm>
            <a:off x="269874" y="319088"/>
            <a:ext cx="6267404" cy="284693"/>
          </a:xfrm>
          <a:prstGeom prst="rect">
            <a:avLst/>
          </a:prstGeom>
          <a:noFill/>
        </p:spPr>
        <p:txBody>
          <a:bodyPr wrap="square">
            <a:spAutoFit/>
          </a:bodyPr>
          <a:lstStyle/>
          <a:p>
            <a:pPr defTabSz="1204913">
              <a:lnSpc>
                <a:spcPts val="1500"/>
              </a:lnSpc>
              <a:defRPr/>
            </a:pPr>
            <a:r>
              <a:rPr lang="fr-FR" sz="2000" cap="all" dirty="0">
                <a:solidFill>
                  <a:srgbClr val="092A5E"/>
                </a:solidFill>
                <a:latin typeface="TUIType"/>
                <a:ea typeface="ＭＳ Ｐゴシック" charset="-128"/>
              </a:rPr>
              <a:t>DéCOUVREZ VOTRE CLUB EN UN CLIN D’ŒIL …</a:t>
            </a:r>
            <a:endParaRPr lang="fr-FR" sz="2000" dirty="0">
              <a:solidFill>
                <a:srgbClr val="092A5E"/>
              </a:solidFill>
              <a:latin typeface="TUIType"/>
              <a:ea typeface="ＭＳ Ｐゴシック" charset="-128"/>
            </a:endParaRPr>
          </a:p>
        </p:txBody>
      </p:sp>
      <p:sp>
        <p:nvSpPr>
          <p:cNvPr id="13318" name="ZoneTexte 28"/>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sp>
        <p:nvSpPr>
          <p:cNvPr id="30" name="Rechteck 3"/>
          <p:cNvSpPr/>
          <p:nvPr/>
        </p:nvSpPr>
        <p:spPr bwMode="auto">
          <a:xfrm>
            <a:off x="274638" y="1095375"/>
            <a:ext cx="4198937" cy="5502275"/>
          </a:xfrm>
          <a:prstGeom prst="rect">
            <a:avLst/>
          </a:prstGeom>
          <a:solidFill>
            <a:srgbClr val="FFFFFF">
              <a:alpha val="85000"/>
            </a:srgbClr>
          </a:solidFill>
          <a:ln w="19050" algn="ctr">
            <a:noFill/>
            <a:miter lim="800000"/>
            <a:headEnd/>
            <a:tailEnd/>
          </a:ln>
        </p:spPr>
        <p:txBody>
          <a:bodyPr lIns="36000" tIns="0" rIns="36000" bIns="0" anchor="ctr"/>
          <a:lstStyle/>
          <a:p>
            <a:pPr algn="ctr" eaLnBrk="0" hangingPunct="0">
              <a:lnSpc>
                <a:spcPct val="80000"/>
              </a:lnSpc>
              <a:buFont typeface="Wingdings" pitchFamily="2" charset="2"/>
              <a:buNone/>
              <a:defRPr/>
            </a:pPr>
            <a:endParaRPr lang="de-DE" sz="1400" b="1" kern="0" dirty="0">
              <a:solidFill>
                <a:srgbClr val="092A5E"/>
              </a:solidFill>
              <a:latin typeface="TUIType"/>
              <a:cs typeface="+mn-cs"/>
            </a:endParaRPr>
          </a:p>
        </p:txBody>
      </p:sp>
      <p:sp>
        <p:nvSpPr>
          <p:cNvPr id="31" name="ZoneTexte 30"/>
          <p:cNvSpPr txBox="1"/>
          <p:nvPr/>
        </p:nvSpPr>
        <p:spPr>
          <a:xfrm>
            <a:off x="398463" y="1111250"/>
            <a:ext cx="4029075" cy="5509200"/>
          </a:xfrm>
          <a:prstGeom prst="rect">
            <a:avLst/>
          </a:prstGeom>
          <a:noFill/>
        </p:spPr>
        <p:txBody>
          <a:bodyPr>
            <a:spAutoFit/>
          </a:bodyPr>
          <a:lstStyle/>
          <a:p>
            <a:pPr fontAlgn="auto">
              <a:spcBef>
                <a:spcPts val="0"/>
              </a:spcBef>
              <a:spcAft>
                <a:spcPts val="0"/>
              </a:spcAft>
              <a:defRPr/>
            </a:pPr>
            <a:r>
              <a:rPr lang="fr-FR" sz="1100" b="1" dirty="0">
                <a:solidFill>
                  <a:srgbClr val="092A5E"/>
                </a:solidFill>
                <a:latin typeface="TUIType" panose="020C0604040202020203" pitchFamily="34" charset="0"/>
                <a:cs typeface="+mn-cs"/>
              </a:rPr>
              <a:t>                   </a:t>
            </a:r>
            <a:r>
              <a:rPr lang="fr-FR" sz="1100" b="1" u="sng" dirty="0">
                <a:solidFill>
                  <a:srgbClr val="092A5E"/>
                </a:solidFill>
                <a:latin typeface="TUIType" panose="020C0604040202020203" pitchFamily="34" charset="0"/>
                <a:cs typeface="+mn-cs"/>
              </a:rPr>
              <a:t>FORMULE TOUT-INCLUS </a:t>
            </a:r>
            <a:r>
              <a:rPr lang="fr-FR" sz="1100" b="1" dirty="0">
                <a:solidFill>
                  <a:srgbClr val="092A5E"/>
                </a:solidFill>
                <a:latin typeface="TUIType" panose="020C0604040202020203" pitchFamily="34" charset="0"/>
                <a:cs typeface="+mn-cs"/>
              </a:rPr>
              <a:t>    </a:t>
            </a:r>
          </a:p>
          <a:p>
            <a:pPr fontAlgn="auto">
              <a:spcBef>
                <a:spcPts val="0"/>
              </a:spcBef>
              <a:spcAft>
                <a:spcPts val="0"/>
              </a:spcAft>
              <a:defRPr/>
            </a:pPr>
            <a:r>
              <a:rPr lang="fr-FR" sz="1100" b="1" dirty="0">
                <a:solidFill>
                  <a:srgbClr val="092A5E"/>
                </a:solidFill>
                <a:latin typeface="TUIType" panose="020C0604040202020203" pitchFamily="34" charset="0"/>
                <a:cs typeface="+mn-cs"/>
              </a:rPr>
              <a:t> </a:t>
            </a:r>
            <a:endParaRPr lang="fr-FR" sz="1100" dirty="0">
              <a:solidFill>
                <a:srgbClr val="092A5E"/>
              </a:solidFill>
              <a:latin typeface="TUIType" panose="020C0604040202020203" pitchFamily="34" charset="0"/>
              <a:cs typeface="+mn-cs"/>
            </a:endParaRPr>
          </a:p>
          <a:p>
            <a:pPr fontAlgn="auto">
              <a:spcBef>
                <a:spcPts val="0"/>
              </a:spcBef>
              <a:spcAft>
                <a:spcPts val="0"/>
              </a:spcAft>
              <a:defRPr/>
            </a:pPr>
            <a:r>
              <a:rPr lang="fr-FR" sz="1100" b="1" dirty="0">
                <a:solidFill>
                  <a:srgbClr val="092A5E"/>
                </a:solidFill>
                <a:latin typeface="TUIType" panose="020C0604040202020203" pitchFamily="34" charset="0"/>
                <a:cs typeface="+mn-cs"/>
              </a:rPr>
              <a:t>Votre club</a:t>
            </a:r>
            <a:r>
              <a:rPr lang="fr-FR" sz="1100" dirty="0">
                <a:solidFill>
                  <a:srgbClr val="092A5E"/>
                </a:solidFill>
                <a:latin typeface="TUIType" panose="020C0604040202020203" pitchFamily="34" charset="0"/>
                <a:cs typeface="+mn-cs"/>
              </a:rPr>
              <a:t> </a:t>
            </a:r>
          </a:p>
          <a:p>
            <a:pPr marL="171450" indent="-171450" fontAlgn="auto">
              <a:spcBef>
                <a:spcPts val="0"/>
              </a:spcBef>
              <a:spcAft>
                <a:spcPts val="0"/>
              </a:spcAft>
              <a:buFont typeface="Arial" panose="020B0604020202020204" pitchFamily="34" charset="0"/>
              <a:buChar char="•"/>
              <a:defRPr/>
            </a:pPr>
            <a:r>
              <a:rPr lang="fr-FR" sz="1100" dirty="0">
                <a:solidFill>
                  <a:srgbClr val="002060"/>
                </a:solidFill>
                <a:latin typeface="TUIType" pitchFamily="34" charset="0"/>
                <a:cs typeface="+mn-cs"/>
              </a:rPr>
              <a:t>À 20 min du</a:t>
            </a:r>
            <a:r>
              <a:rPr lang="fr-FR" sz="1100" dirty="0">
                <a:solidFill>
                  <a:srgbClr val="002060"/>
                </a:solidFill>
                <a:latin typeface="TUIType" pitchFamily="34" charset="0"/>
              </a:rPr>
              <a:t> </a:t>
            </a:r>
            <a:r>
              <a:rPr lang="fr-FR" sz="1100" dirty="0" smtClean="0">
                <a:solidFill>
                  <a:srgbClr val="002060"/>
                </a:solidFill>
                <a:latin typeface="TUIType" pitchFamily="34" charset="0"/>
              </a:rPr>
              <a:t>centre-ville</a:t>
            </a:r>
            <a:r>
              <a:rPr lang="fr-FR" sz="1100" dirty="0">
                <a:solidFill>
                  <a:srgbClr val="002060"/>
                </a:solidFill>
                <a:latin typeface="TUIType" pitchFamily="34" charset="0"/>
              </a:rPr>
              <a:t> </a:t>
            </a:r>
            <a:r>
              <a:rPr lang="fr-FR" sz="1100" dirty="0" smtClean="0">
                <a:solidFill>
                  <a:srgbClr val="002060"/>
                </a:solidFill>
                <a:latin typeface="TUIType" pitchFamily="34" charset="0"/>
              </a:rPr>
              <a:t>de Marrakech</a:t>
            </a:r>
            <a:endParaRPr lang="fr-FR" sz="1100" dirty="0">
              <a:solidFill>
                <a:srgbClr val="002060"/>
              </a:solidFill>
              <a:latin typeface="TUIType"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a:solidFill>
                  <a:srgbClr val="002060"/>
                </a:solidFill>
                <a:latin typeface="TUIType" pitchFamily="34" charset="0"/>
                <a:cs typeface="+mn-cs"/>
              </a:rPr>
              <a:t>432 chambres totalement réservées au Club Marmara (</a:t>
            </a:r>
            <a:r>
              <a:rPr lang="fr-FR" sz="1100" dirty="0" smtClean="0">
                <a:solidFill>
                  <a:srgbClr val="002060"/>
                </a:solidFill>
                <a:latin typeface="TUIType" pitchFamily="34" charset="0"/>
                <a:cs typeface="+mn-cs"/>
              </a:rPr>
              <a:t>chambres doubles, quadruples et communicantes) </a:t>
            </a:r>
            <a:endParaRPr lang="fr-FR" sz="1100" dirty="0">
              <a:solidFill>
                <a:srgbClr val="002060"/>
              </a:solidFill>
              <a:latin typeface="TUIType"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a:solidFill>
                  <a:srgbClr val="002060"/>
                </a:solidFill>
                <a:latin typeface="TUIType" pitchFamily="34" charset="0"/>
                <a:cs typeface="+mn-cs"/>
              </a:rPr>
              <a:t>Normes locales : </a:t>
            </a:r>
            <a:r>
              <a:rPr lang="fr-FR" sz="1100" dirty="0" smtClean="0">
                <a:solidFill>
                  <a:srgbClr val="002060"/>
                </a:solidFill>
                <a:latin typeface="TUIType" pitchFamily="34" charset="0"/>
                <a:cs typeface="+mn-cs"/>
              </a:rPr>
              <a:t>4*  </a:t>
            </a:r>
            <a:endParaRPr lang="fr-FR" sz="1100" dirty="0">
              <a:solidFill>
                <a:srgbClr val="002060"/>
              </a:solidFill>
              <a:latin typeface="TUIType" pitchFamily="34" charset="0"/>
              <a:cs typeface="+mn-cs"/>
            </a:endParaRPr>
          </a:p>
          <a:p>
            <a:pPr marL="171450" indent="-171450" fontAlgn="auto">
              <a:spcBef>
                <a:spcPts val="0"/>
              </a:spcBef>
              <a:spcAft>
                <a:spcPts val="0"/>
              </a:spcAft>
              <a:buFont typeface="Arial" panose="020B0604020202020204" pitchFamily="34" charset="0"/>
              <a:buChar char="•"/>
              <a:defRPr/>
            </a:pPr>
            <a:endParaRPr lang="fr-FR" sz="1100" dirty="0">
              <a:solidFill>
                <a:srgbClr val="002060"/>
              </a:solidFill>
              <a:latin typeface="TUIType" pitchFamily="34" charset="0"/>
              <a:cs typeface="+mn-cs"/>
            </a:endParaRPr>
          </a:p>
          <a:p>
            <a:pPr fontAlgn="auto">
              <a:spcBef>
                <a:spcPts val="0"/>
              </a:spcBef>
              <a:spcAft>
                <a:spcPts val="0"/>
              </a:spcAft>
              <a:defRPr/>
            </a:pPr>
            <a:r>
              <a:rPr lang="fr-FR" sz="1100" b="1" dirty="0">
                <a:solidFill>
                  <a:srgbClr val="002060"/>
                </a:solidFill>
                <a:latin typeface="TUIType" pitchFamily="34" charset="0"/>
                <a:cs typeface="+mn-cs"/>
              </a:rPr>
              <a:t>Formule tout-inclus Plus</a:t>
            </a:r>
          </a:p>
          <a:p>
            <a:pPr fontAlgn="auto">
              <a:spcBef>
                <a:spcPts val="0"/>
              </a:spcBef>
              <a:spcAft>
                <a:spcPts val="0"/>
              </a:spcAft>
              <a:defRPr/>
            </a:pPr>
            <a:r>
              <a:rPr lang="fr-FR" sz="1100" dirty="0">
                <a:solidFill>
                  <a:srgbClr val="002060"/>
                </a:solidFill>
                <a:latin typeface="TUIType" pitchFamily="34" charset="0"/>
                <a:cs typeface="+mn-cs"/>
              </a:rPr>
              <a:t>Cuisine internationale et locale, buffet à thème à volonté, show cooking, </a:t>
            </a:r>
            <a:r>
              <a:rPr lang="fr-FR" sz="1100" dirty="0" smtClean="0">
                <a:solidFill>
                  <a:srgbClr val="002060"/>
                </a:solidFill>
                <a:latin typeface="TUIType" pitchFamily="34" charset="0"/>
                <a:cs typeface="+mn-cs"/>
              </a:rPr>
              <a:t>restaurants </a:t>
            </a:r>
            <a:r>
              <a:rPr lang="fr-FR" sz="1100" dirty="0">
                <a:solidFill>
                  <a:srgbClr val="002060"/>
                </a:solidFill>
                <a:latin typeface="TUIType" pitchFamily="34" charset="0"/>
                <a:cs typeface="+mn-cs"/>
              </a:rPr>
              <a:t>à </a:t>
            </a:r>
            <a:r>
              <a:rPr lang="fr-FR" sz="1100" dirty="0" smtClean="0">
                <a:solidFill>
                  <a:srgbClr val="002060"/>
                </a:solidFill>
                <a:latin typeface="TUIType" pitchFamily="34" charset="0"/>
                <a:cs typeface="+mn-cs"/>
              </a:rPr>
              <a:t>la carte (payants), </a:t>
            </a:r>
            <a:r>
              <a:rPr lang="fr-FR" sz="1100" dirty="0">
                <a:solidFill>
                  <a:srgbClr val="002060"/>
                </a:solidFill>
                <a:latin typeface="TUIType" pitchFamily="34" charset="0"/>
                <a:cs typeface="+mn-cs"/>
              </a:rPr>
              <a:t>snack… </a:t>
            </a:r>
          </a:p>
          <a:p>
            <a:pPr fontAlgn="auto">
              <a:spcBef>
                <a:spcPts val="0"/>
              </a:spcBef>
              <a:spcAft>
                <a:spcPts val="0"/>
              </a:spcAft>
              <a:defRPr/>
            </a:pPr>
            <a:r>
              <a:rPr lang="fr-FR" sz="1100" dirty="0">
                <a:solidFill>
                  <a:srgbClr val="002060"/>
                </a:solidFill>
                <a:latin typeface="TUIType" pitchFamily="34" charset="0"/>
                <a:cs typeface="+mn-cs"/>
              </a:rPr>
              <a:t>Gouter avec une gourmandise chaude à volonté </a:t>
            </a:r>
          </a:p>
          <a:p>
            <a:pPr fontAlgn="auto">
              <a:spcBef>
                <a:spcPts val="0"/>
              </a:spcBef>
              <a:spcAft>
                <a:spcPts val="0"/>
              </a:spcAft>
              <a:defRPr/>
            </a:pPr>
            <a:r>
              <a:rPr lang="fr-FR" sz="1100" dirty="0">
                <a:solidFill>
                  <a:srgbClr val="002060"/>
                </a:solidFill>
                <a:latin typeface="TUIType" pitchFamily="34" charset="0"/>
                <a:cs typeface="+mn-cs"/>
              </a:rPr>
              <a:t>Boissons locales de 10h à 23h : vin, bière, jus de fruits, soda, café, thé, eau… alcool local, gin, vodka, whisky, 2 choix de cocktail du jour à volonté. </a:t>
            </a:r>
          </a:p>
          <a:p>
            <a:pPr fontAlgn="auto">
              <a:spcBef>
                <a:spcPts val="0"/>
              </a:spcBef>
              <a:spcAft>
                <a:spcPts val="0"/>
              </a:spcAft>
              <a:defRPr/>
            </a:pPr>
            <a:r>
              <a:rPr lang="fr-FR" sz="1100" dirty="0">
                <a:solidFill>
                  <a:srgbClr val="002060"/>
                </a:solidFill>
                <a:latin typeface="TUIType" pitchFamily="34" charset="0"/>
                <a:cs typeface="+mn-cs"/>
              </a:rPr>
              <a:t> </a:t>
            </a:r>
          </a:p>
          <a:p>
            <a:pPr fontAlgn="auto">
              <a:spcBef>
                <a:spcPts val="0"/>
              </a:spcBef>
              <a:spcAft>
                <a:spcPts val="0"/>
              </a:spcAft>
              <a:defRPr/>
            </a:pPr>
            <a:r>
              <a:rPr lang="fr-FR" sz="1100" b="1" dirty="0">
                <a:solidFill>
                  <a:srgbClr val="002060"/>
                </a:solidFill>
                <a:latin typeface="TUIType" pitchFamily="34" charset="0"/>
                <a:cs typeface="+mn-cs"/>
              </a:rPr>
              <a:t>Les sports </a:t>
            </a:r>
            <a:endParaRPr lang="fr-FR" sz="1100" dirty="0">
              <a:solidFill>
                <a:srgbClr val="002060"/>
              </a:solidFill>
              <a:latin typeface="TUIType" pitchFamily="34" charset="0"/>
              <a:cs typeface="+mn-cs"/>
            </a:endParaRPr>
          </a:p>
          <a:p>
            <a:pPr fontAlgn="auto">
              <a:spcBef>
                <a:spcPts val="0"/>
              </a:spcBef>
              <a:spcAft>
                <a:spcPts val="0"/>
              </a:spcAft>
              <a:defRPr/>
            </a:pPr>
            <a:r>
              <a:rPr lang="fr-FR" sz="1100" dirty="0">
                <a:solidFill>
                  <a:srgbClr val="002060"/>
                </a:solidFill>
                <a:latin typeface="TUIType" pitchFamily="34" charset="0"/>
              </a:rPr>
              <a:t>4 courts de tennis (terre battue), tennis de table, basket-ball, terrain de football (gazon synthétique), volley-ball, pétanque, fléchettes, stretching, cours de fitness, aquagym, water-polo</a:t>
            </a:r>
            <a:endParaRPr lang="fr-FR" sz="1100" dirty="0">
              <a:solidFill>
                <a:srgbClr val="002060"/>
              </a:solidFill>
              <a:latin typeface="TUIType" pitchFamily="34" charset="0"/>
              <a:cs typeface="+mn-cs"/>
            </a:endParaRPr>
          </a:p>
          <a:p>
            <a:pPr fontAlgn="auto">
              <a:spcBef>
                <a:spcPts val="0"/>
              </a:spcBef>
              <a:spcAft>
                <a:spcPts val="0"/>
              </a:spcAft>
              <a:defRPr/>
            </a:pPr>
            <a:endParaRPr lang="fr-FR" sz="1100" dirty="0">
              <a:solidFill>
                <a:srgbClr val="002060"/>
              </a:solidFill>
              <a:latin typeface="TUIType" pitchFamily="34" charset="0"/>
              <a:cs typeface="+mn-cs"/>
            </a:endParaRPr>
          </a:p>
          <a:p>
            <a:pPr fontAlgn="auto">
              <a:spcBef>
                <a:spcPts val="0"/>
              </a:spcBef>
              <a:spcAft>
                <a:spcPts val="0"/>
              </a:spcAft>
              <a:defRPr/>
            </a:pPr>
            <a:r>
              <a:rPr lang="fr-FR" sz="1100" b="1" dirty="0">
                <a:solidFill>
                  <a:srgbClr val="002060"/>
                </a:solidFill>
                <a:latin typeface="TUIType" pitchFamily="34" charset="0"/>
                <a:cs typeface="+mn-cs"/>
              </a:rPr>
              <a:t>Services à la carte (avec supplément)  </a:t>
            </a:r>
            <a:endParaRPr lang="fr-FR" sz="1100" dirty="0">
              <a:solidFill>
                <a:srgbClr val="002060"/>
              </a:solidFill>
              <a:latin typeface="TUIType"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a:solidFill>
                  <a:srgbClr val="002060"/>
                </a:solidFill>
                <a:latin typeface="TUIType" pitchFamily="34" charset="0"/>
              </a:rPr>
              <a:t>Nouvel aquapark avec 25 </a:t>
            </a:r>
            <a:r>
              <a:rPr lang="fr-FR" sz="1100" dirty="0" smtClean="0">
                <a:solidFill>
                  <a:srgbClr val="002060"/>
                </a:solidFill>
                <a:latin typeface="TUIType" pitchFamily="34" charset="0"/>
              </a:rPr>
              <a:t>toboggans, piscines et restaurants</a:t>
            </a:r>
          </a:p>
          <a:p>
            <a:pPr marL="171450" indent="-171450" fontAlgn="auto">
              <a:spcBef>
                <a:spcPts val="0"/>
              </a:spcBef>
              <a:spcAft>
                <a:spcPts val="0"/>
              </a:spcAft>
              <a:buFont typeface="Arial" panose="020B0604020202020204" pitchFamily="34" charset="0"/>
              <a:buChar char="•"/>
              <a:defRPr/>
            </a:pPr>
            <a:r>
              <a:rPr lang="fr-FR" sz="1100" dirty="0" smtClean="0">
                <a:solidFill>
                  <a:srgbClr val="002060"/>
                </a:solidFill>
                <a:latin typeface="TUIType" pitchFamily="34" charset="0"/>
              </a:rPr>
              <a:t>Éclairage </a:t>
            </a:r>
            <a:r>
              <a:rPr lang="fr-FR" sz="1100" dirty="0">
                <a:solidFill>
                  <a:srgbClr val="002060"/>
                </a:solidFill>
                <a:latin typeface="TUIType" pitchFamily="34" charset="0"/>
              </a:rPr>
              <a:t>tennis, balades VTT et mini-trekkings</a:t>
            </a:r>
          </a:p>
          <a:p>
            <a:pPr marL="171450" indent="-171450" fontAlgn="auto">
              <a:spcBef>
                <a:spcPts val="0"/>
              </a:spcBef>
              <a:spcAft>
                <a:spcPts val="0"/>
              </a:spcAft>
              <a:buFont typeface="Arial" panose="020B0604020202020204" pitchFamily="34" charset="0"/>
              <a:buChar char="•"/>
              <a:defRPr/>
            </a:pPr>
            <a:r>
              <a:rPr lang="fr-FR" sz="1100" dirty="0">
                <a:solidFill>
                  <a:srgbClr val="002060"/>
                </a:solidFill>
                <a:latin typeface="TUIType" pitchFamily="34" charset="0"/>
              </a:rPr>
              <a:t>À proximité : parcours de golf 18 trous (env. 15 km)</a:t>
            </a:r>
            <a:endParaRPr lang="fr-FR" sz="1100" b="1" dirty="0">
              <a:solidFill>
                <a:srgbClr val="002060"/>
              </a:solidFill>
              <a:latin typeface="TUIType"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smtClean="0">
                <a:solidFill>
                  <a:srgbClr val="002060"/>
                </a:solidFill>
                <a:latin typeface="TUIType" pitchFamily="34" charset="0"/>
                <a:cs typeface="+mn-cs"/>
              </a:rPr>
              <a:t>Spa avec massages et soins</a:t>
            </a:r>
          </a:p>
          <a:p>
            <a:pPr marL="171450" indent="-171450" fontAlgn="auto">
              <a:spcBef>
                <a:spcPts val="0"/>
              </a:spcBef>
              <a:spcAft>
                <a:spcPts val="0"/>
              </a:spcAft>
              <a:buFont typeface="Arial" panose="020B0604020202020204" pitchFamily="34" charset="0"/>
              <a:buChar char="•"/>
              <a:defRPr/>
            </a:pPr>
            <a:endParaRPr lang="fr-FR" sz="1100" dirty="0">
              <a:solidFill>
                <a:srgbClr val="002060"/>
              </a:solidFill>
              <a:latin typeface="TUIType" pitchFamily="34" charset="0"/>
              <a:cs typeface="+mn-cs"/>
            </a:endParaRPr>
          </a:p>
          <a:p>
            <a:pPr fontAlgn="auto">
              <a:spcBef>
                <a:spcPts val="0"/>
              </a:spcBef>
              <a:spcAft>
                <a:spcPts val="0"/>
              </a:spcAft>
              <a:defRPr/>
            </a:pPr>
            <a:r>
              <a:rPr lang="fr-FR" sz="1100" b="1" dirty="0">
                <a:solidFill>
                  <a:srgbClr val="002060"/>
                </a:solidFill>
                <a:latin typeface="TUIType" pitchFamily="34" charset="0"/>
                <a:cs typeface="+mn-cs"/>
              </a:rPr>
              <a:t>Bon à savoir  </a:t>
            </a:r>
            <a:endParaRPr lang="fr-FR" sz="1100" dirty="0">
              <a:solidFill>
                <a:srgbClr val="002060"/>
              </a:solidFill>
              <a:latin typeface="TUIType" pitchFamily="34" charset="0"/>
              <a:cs typeface="+mn-cs"/>
            </a:endParaRPr>
          </a:p>
          <a:p>
            <a:pPr marL="171450" indent="-171450" fontAlgn="auto">
              <a:spcBef>
                <a:spcPts val="0"/>
              </a:spcBef>
              <a:spcAft>
                <a:spcPts val="0"/>
              </a:spcAft>
              <a:buFont typeface="Arial" panose="020B0604020202020204" pitchFamily="34" charset="0"/>
              <a:buChar char="•"/>
              <a:defRPr/>
            </a:pPr>
            <a:r>
              <a:rPr lang="fr-FR" sz="1100" dirty="0">
                <a:solidFill>
                  <a:srgbClr val="002060"/>
                </a:solidFill>
                <a:latin typeface="TUIType" pitchFamily="34" charset="0"/>
              </a:rPr>
              <a:t>Dans la plupart des hôtels internationaux, l’enregistrement à l’arrivée se fait à 14h et au départ à 12h</a:t>
            </a:r>
          </a:p>
          <a:p>
            <a:pPr marL="171450" indent="-171450" fontAlgn="auto">
              <a:spcBef>
                <a:spcPts val="0"/>
              </a:spcBef>
              <a:spcAft>
                <a:spcPts val="0"/>
              </a:spcAft>
              <a:buFont typeface="Arial" panose="020B0604020202020204" pitchFamily="34" charset="0"/>
              <a:buChar char="•"/>
              <a:defRPr/>
            </a:pPr>
            <a:r>
              <a:rPr lang="fr-FR" sz="1100" dirty="0">
                <a:solidFill>
                  <a:srgbClr val="002060"/>
                </a:solidFill>
                <a:latin typeface="TUIType" pitchFamily="34" charset="0"/>
              </a:rPr>
              <a:t>Taxe de séjour à régler sur place (env. 1.80€/ pers./ jour)</a:t>
            </a:r>
            <a:endParaRPr lang="fr-FR" sz="1100" dirty="0">
              <a:solidFill>
                <a:srgbClr val="002060"/>
              </a:solidFill>
              <a:latin typeface="TUIType" pitchFamily="34" charset="0"/>
              <a:cs typeface="+mn-cs"/>
            </a:endParaRPr>
          </a:p>
        </p:txBody>
      </p:sp>
      <p:sp>
        <p:nvSpPr>
          <p:cNvPr id="33" name="Rechteck 3"/>
          <p:cNvSpPr/>
          <p:nvPr/>
        </p:nvSpPr>
        <p:spPr bwMode="auto">
          <a:xfrm>
            <a:off x="4724400" y="4427624"/>
            <a:ext cx="4198938" cy="2170026"/>
          </a:xfrm>
          <a:prstGeom prst="rect">
            <a:avLst/>
          </a:prstGeom>
          <a:solidFill>
            <a:srgbClr val="FFFFFF">
              <a:alpha val="85000"/>
            </a:srgbClr>
          </a:solidFill>
          <a:ln w="19050" algn="ctr">
            <a:noFill/>
            <a:miter lim="800000"/>
            <a:headEnd/>
            <a:tailEnd/>
          </a:ln>
        </p:spPr>
        <p:txBody>
          <a:bodyPr lIns="36000" tIns="0" rIns="36000" bIns="0" anchor="ctr"/>
          <a:lstStyle/>
          <a:p>
            <a:pPr algn="ctr" eaLnBrk="0" hangingPunct="0">
              <a:lnSpc>
                <a:spcPct val="80000"/>
              </a:lnSpc>
              <a:buFont typeface="Wingdings" pitchFamily="2" charset="2"/>
              <a:buNone/>
              <a:defRPr/>
            </a:pPr>
            <a:endParaRPr lang="de-DE" sz="1400" b="1" kern="0" dirty="0">
              <a:solidFill>
                <a:srgbClr val="092A5E"/>
              </a:solidFill>
              <a:latin typeface="TUIType"/>
              <a:cs typeface="+mn-cs"/>
            </a:endParaRPr>
          </a:p>
        </p:txBody>
      </p:sp>
      <p:pic>
        <p:nvPicPr>
          <p:cNvPr id="13323" name="Image 3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94675" y="4500649"/>
            <a:ext cx="668338"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4" name="ZoneTexte 34"/>
          <p:cNvSpPr txBox="1">
            <a:spLocks noChangeArrowheads="1"/>
          </p:cNvSpPr>
          <p:nvPr/>
        </p:nvSpPr>
        <p:spPr bwMode="auto">
          <a:xfrm>
            <a:off x="4787900" y="4487596"/>
            <a:ext cx="3857625"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300" b="1" dirty="0">
                <a:solidFill>
                  <a:srgbClr val="092A5E"/>
                </a:solidFill>
                <a:latin typeface="TUIType" panose="020C0604040202020203" pitchFamily="34" charset="0"/>
              </a:rPr>
              <a:t>CLUB DE VACANCES QUALITÉ GARANTIE</a:t>
            </a:r>
          </a:p>
        </p:txBody>
      </p:sp>
      <p:sp>
        <p:nvSpPr>
          <p:cNvPr id="36" name="ZoneTexte 35"/>
          <p:cNvSpPr txBox="1"/>
          <p:nvPr/>
        </p:nvSpPr>
        <p:spPr>
          <a:xfrm>
            <a:off x="4819650" y="4787987"/>
            <a:ext cx="3948113" cy="1446212"/>
          </a:xfrm>
          <a:prstGeom prst="rect">
            <a:avLst/>
          </a:prstGeom>
          <a:noFill/>
        </p:spPr>
        <p:txBody>
          <a:bodyPr>
            <a:spAutoFit/>
          </a:bodyPr>
          <a:lstStyle/>
          <a:p>
            <a:pPr fontAlgn="auto">
              <a:spcBef>
                <a:spcPts val="0"/>
              </a:spcBef>
              <a:spcAft>
                <a:spcPts val="0"/>
              </a:spcAft>
              <a:defRPr/>
            </a:pPr>
            <a:r>
              <a:rPr lang="fr-FR" sz="1100" dirty="0">
                <a:solidFill>
                  <a:srgbClr val="092A5E"/>
                </a:solidFill>
                <a:latin typeface="TUIType" panose="020C0604040202020203" pitchFamily="34" charset="0"/>
                <a:cs typeface="+mn-cs"/>
              </a:rPr>
              <a:t>Pour vous guider dans votre choix, l’Association des Clubs</a:t>
            </a:r>
          </a:p>
          <a:p>
            <a:pPr fontAlgn="auto">
              <a:spcBef>
                <a:spcPts val="0"/>
              </a:spcBef>
              <a:spcAft>
                <a:spcPts val="0"/>
              </a:spcAft>
              <a:defRPr/>
            </a:pPr>
            <a:r>
              <a:rPr lang="fr-FR" sz="1100" dirty="0">
                <a:solidFill>
                  <a:srgbClr val="092A5E"/>
                </a:solidFill>
                <a:latin typeface="TUIType" panose="020C0604040202020203" pitchFamily="34" charset="0"/>
                <a:cs typeface="+mn-cs"/>
              </a:rPr>
              <a:t>de vacances Qualité Garantie a créé un label qui repose sur</a:t>
            </a:r>
          </a:p>
          <a:p>
            <a:pPr fontAlgn="auto">
              <a:spcBef>
                <a:spcPts val="0"/>
              </a:spcBef>
              <a:spcAft>
                <a:spcPts val="0"/>
              </a:spcAft>
              <a:defRPr/>
            </a:pPr>
            <a:r>
              <a:rPr lang="fr-FR" sz="1100" dirty="0">
                <a:solidFill>
                  <a:srgbClr val="092A5E"/>
                </a:solidFill>
                <a:latin typeface="TUIType" panose="020C0604040202020203" pitchFamily="34" charset="0"/>
                <a:cs typeface="+mn-cs"/>
              </a:rPr>
              <a:t>une charte de 20 critères répartis en 3 familles :</a:t>
            </a:r>
          </a:p>
          <a:p>
            <a:pPr fontAlgn="auto">
              <a:spcBef>
                <a:spcPts val="0"/>
              </a:spcBef>
              <a:spcAft>
                <a:spcPts val="0"/>
              </a:spcAft>
              <a:defRPr/>
            </a:pPr>
            <a:endParaRPr lang="fr-FR" sz="1100" dirty="0">
              <a:solidFill>
                <a:srgbClr val="092A5E"/>
              </a:solidFill>
              <a:latin typeface="TUIType" panose="020C0604040202020203" pitchFamily="34" charset="0"/>
              <a:cs typeface="+mn-cs"/>
            </a:endParaRPr>
          </a:p>
          <a:p>
            <a:pPr marL="171450" indent="-171450" fontAlgn="auto">
              <a:spcBef>
                <a:spcPts val="0"/>
              </a:spcBef>
              <a:spcAft>
                <a:spcPts val="0"/>
              </a:spcAft>
              <a:buFont typeface="Wingdings" panose="05000000000000000000" pitchFamily="2" charset="2"/>
              <a:buChar char="ü"/>
              <a:defRPr/>
            </a:pPr>
            <a:r>
              <a:rPr lang="fr-FR" sz="1100" dirty="0">
                <a:solidFill>
                  <a:srgbClr val="092A5E"/>
                </a:solidFill>
                <a:latin typeface="TUIType" panose="020C0604040202020203" pitchFamily="34" charset="0"/>
                <a:cs typeface="+mn-cs"/>
              </a:rPr>
              <a:t>La fiabilité des fournisseurs et la qualité des prestations hôtelières</a:t>
            </a:r>
          </a:p>
          <a:p>
            <a:pPr marL="171450" indent="-171450" fontAlgn="auto">
              <a:spcBef>
                <a:spcPts val="0"/>
              </a:spcBef>
              <a:spcAft>
                <a:spcPts val="0"/>
              </a:spcAft>
              <a:buFont typeface="Wingdings" panose="05000000000000000000" pitchFamily="2" charset="2"/>
              <a:buChar char="ü"/>
              <a:defRPr/>
            </a:pPr>
            <a:r>
              <a:rPr lang="fr-FR" sz="1100" dirty="0">
                <a:solidFill>
                  <a:srgbClr val="092A5E"/>
                </a:solidFill>
                <a:latin typeface="TUIType" panose="020C0604040202020203" pitchFamily="34" charset="0"/>
                <a:cs typeface="+mn-cs"/>
              </a:rPr>
              <a:t>Le professionnalisme de l’animation et la représentation du voyagiste à destination</a:t>
            </a:r>
          </a:p>
          <a:p>
            <a:pPr marL="171450" indent="-171450" fontAlgn="auto">
              <a:spcBef>
                <a:spcPts val="0"/>
              </a:spcBef>
              <a:spcAft>
                <a:spcPts val="0"/>
              </a:spcAft>
              <a:buFont typeface="Wingdings" panose="05000000000000000000" pitchFamily="2" charset="2"/>
              <a:buChar char="ü"/>
              <a:defRPr/>
            </a:pPr>
            <a:r>
              <a:rPr lang="fr-FR" sz="1100" dirty="0">
                <a:solidFill>
                  <a:srgbClr val="092A5E"/>
                </a:solidFill>
                <a:latin typeface="TUIType" panose="020C0604040202020203" pitchFamily="34" charset="0"/>
                <a:cs typeface="+mn-cs"/>
              </a:rPr>
              <a:t>La qualité des services proposés avant, pendant et après le voyage</a:t>
            </a:r>
          </a:p>
        </p:txBody>
      </p:sp>
      <p:pic>
        <p:nvPicPr>
          <p:cNvPr id="13326" name="Image 36"/>
          <p:cNvPicPr>
            <a:picLocks noChangeAspect="1"/>
          </p:cNvPicPr>
          <p:nvPr/>
        </p:nvPicPr>
        <p:blipFill>
          <a:blip r:embed="rId5" cstate="print">
            <a:extLst>
              <a:ext uri="{28A0092B-C50C-407E-A947-70E740481C1C}">
                <a14:useLocalDpi xmlns:a14="http://schemas.microsoft.com/office/drawing/2010/main" xmlns="" val="0"/>
              </a:ext>
            </a:extLst>
          </a:blip>
          <a:srcRect l="25978" t="70020" r="25977" b="13966"/>
          <a:stretch>
            <a:fillRect/>
          </a:stretch>
        </p:blipFill>
        <p:spPr bwMode="auto">
          <a:xfrm>
            <a:off x="3009900" y="1132188"/>
            <a:ext cx="619125"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092A5E"/>
                </a:solidFill>
                <a:latin typeface="TUIType"/>
                <a:ea typeface="ＭＳ Ｐゴシック" charset="-128"/>
              </a:rPr>
              <a:t>VOTRE HéBERGEMENT</a:t>
            </a:r>
            <a:endParaRPr lang="fr-FR" sz="2000" dirty="0">
              <a:solidFill>
                <a:srgbClr val="092A5E"/>
              </a:solidFill>
              <a:latin typeface="TUIType"/>
              <a:ea typeface="ＭＳ Ｐゴシック" charset="-128"/>
            </a:endParaRPr>
          </a:p>
        </p:txBody>
      </p:sp>
      <p:sp>
        <p:nvSpPr>
          <p:cNvPr id="14339" name="ZoneTexte 7"/>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14340" name="Image 10"/>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1" name="Rectangle 13"/>
          <p:cNvSpPr>
            <a:spLocks noChangeArrowheads="1"/>
          </p:cNvSpPr>
          <p:nvPr/>
        </p:nvSpPr>
        <p:spPr bwMode="auto">
          <a:xfrm>
            <a:off x="144463" y="5229225"/>
            <a:ext cx="57927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200" dirty="0">
                <a:solidFill>
                  <a:srgbClr val="002060"/>
                </a:solidFill>
                <a:latin typeface="TUIType" panose="020C0604040202020203" pitchFamily="34" charset="0"/>
              </a:rPr>
              <a:t>Ce club dispose de 432 chambres</a:t>
            </a:r>
            <a:r>
              <a:rPr lang="fr-FR" altLang="fr-FR" sz="1200" dirty="0" smtClean="0">
                <a:solidFill>
                  <a:srgbClr val="002060"/>
                </a:solidFill>
                <a:latin typeface="TUIType" panose="020C0604040202020203" pitchFamily="34" charset="0"/>
              </a:rPr>
              <a:t>, toutes réservées au Club Marmara, </a:t>
            </a:r>
            <a:r>
              <a:rPr lang="fr-FR" altLang="fr-FR" sz="1200" dirty="0">
                <a:solidFill>
                  <a:srgbClr val="002060"/>
                </a:solidFill>
                <a:latin typeface="TUIType" panose="020C0604040202020203" pitchFamily="34" charset="0"/>
              </a:rPr>
              <a:t>réparties dans 9 petits bâtiments de 2 étages aux tons ocre, dans un esprit riad avec patio intérieur. </a:t>
            </a:r>
            <a:endParaRPr lang="fr-FR" altLang="fr-FR" sz="1200" dirty="0" smtClean="0">
              <a:solidFill>
                <a:srgbClr val="002060"/>
              </a:solidFill>
              <a:latin typeface="TUIType" panose="020C0604040202020203" pitchFamily="34" charset="0"/>
            </a:endParaRPr>
          </a:p>
          <a:p>
            <a:pPr algn="ctr" eaLnBrk="1" hangingPunct="1"/>
            <a:r>
              <a:rPr lang="fr-FR" altLang="fr-FR" sz="1200" dirty="0" smtClean="0">
                <a:solidFill>
                  <a:srgbClr val="002060"/>
                </a:solidFill>
                <a:latin typeface="TUIType" panose="020C0604040202020203" pitchFamily="34" charset="0"/>
              </a:rPr>
              <a:t>Le </a:t>
            </a:r>
            <a:r>
              <a:rPr lang="fr-FR" altLang="fr-FR" sz="1200" dirty="0">
                <a:solidFill>
                  <a:srgbClr val="002060"/>
                </a:solidFill>
                <a:latin typeface="TUIType" panose="020C0604040202020203" pitchFamily="34" charset="0"/>
              </a:rPr>
              <a:t>tout au cœur d’un grand parc verdoyant de près de 10 hectares, </a:t>
            </a:r>
            <a:endParaRPr lang="fr-FR" altLang="fr-FR" sz="1200" dirty="0" smtClean="0">
              <a:solidFill>
                <a:srgbClr val="002060"/>
              </a:solidFill>
              <a:latin typeface="TUIType" panose="020C0604040202020203" pitchFamily="34" charset="0"/>
            </a:endParaRPr>
          </a:p>
          <a:p>
            <a:pPr algn="ctr" eaLnBrk="1" hangingPunct="1"/>
            <a:r>
              <a:rPr lang="fr-FR" altLang="fr-FR" sz="1200" dirty="0" smtClean="0">
                <a:solidFill>
                  <a:srgbClr val="002060"/>
                </a:solidFill>
                <a:latin typeface="TUIType" panose="020C0604040202020203" pitchFamily="34" charset="0"/>
              </a:rPr>
              <a:t>enserrant </a:t>
            </a:r>
            <a:r>
              <a:rPr lang="fr-FR" altLang="fr-FR" sz="1200" dirty="0">
                <a:solidFill>
                  <a:srgbClr val="002060"/>
                </a:solidFill>
                <a:latin typeface="TUIType" panose="020C0604040202020203" pitchFamily="34" charset="0"/>
              </a:rPr>
              <a:t>un jardin traditionnel avec plan d’eau.</a:t>
            </a:r>
          </a:p>
        </p:txBody>
      </p:sp>
      <p:sp>
        <p:nvSpPr>
          <p:cNvPr id="12" name="Rectangle 11"/>
          <p:cNvSpPr/>
          <p:nvPr/>
        </p:nvSpPr>
        <p:spPr>
          <a:xfrm>
            <a:off x="0" y="1601788"/>
            <a:ext cx="5937250" cy="33829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Autre Vue générale</a:t>
            </a:r>
          </a:p>
        </p:txBody>
      </p:sp>
      <p:sp>
        <p:nvSpPr>
          <p:cNvPr id="16" name="Rectangle 15"/>
          <p:cNvSpPr/>
          <p:nvPr/>
        </p:nvSpPr>
        <p:spPr>
          <a:xfrm>
            <a:off x="6048375" y="1601788"/>
            <a:ext cx="3095625" cy="2266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Vue des bâtiments et/ou des allées / jardin</a:t>
            </a:r>
          </a:p>
        </p:txBody>
      </p:sp>
      <p:sp>
        <p:nvSpPr>
          <p:cNvPr id="18" name="Rectangle 17"/>
          <p:cNvSpPr/>
          <p:nvPr/>
        </p:nvSpPr>
        <p:spPr>
          <a:xfrm>
            <a:off x="6048375" y="3998913"/>
            <a:ext cx="3095625" cy="22685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Réception ou vue extérieur bungalow ou terrasse</a:t>
            </a:r>
          </a:p>
        </p:txBody>
      </p:sp>
      <p:pic>
        <p:nvPicPr>
          <p:cNvPr id="14345" name="Image 1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43763" y="277813"/>
            <a:ext cx="666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6" name="Image 9" descr="Club-Marmara-Madina-espace-aquatique-040.jpg"/>
          <p:cNvPicPr>
            <a:picLocks noChangeAspect="1"/>
          </p:cNvPicPr>
          <p:nvPr/>
        </p:nvPicPr>
        <p:blipFill>
          <a:blip r:embed="rId4" cstate="print">
            <a:extLst>
              <a:ext uri="{28A0092B-C50C-407E-A947-70E740481C1C}">
                <a14:useLocalDpi xmlns:a14="http://schemas.microsoft.com/office/drawing/2010/main" xmlns="" val="0"/>
              </a:ext>
            </a:extLst>
          </a:blip>
          <a:srcRect t="-9" b="14542"/>
          <a:stretch>
            <a:fillRect/>
          </a:stretch>
        </p:blipFill>
        <p:spPr bwMode="auto">
          <a:xfrm>
            <a:off x="0" y="1601788"/>
            <a:ext cx="5937250" cy="338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Image 12"/>
          <p:cNvPicPr>
            <a:picLocks noChangeAspect="1"/>
          </p:cNvPicPr>
          <p:nvPr/>
        </p:nvPicPr>
        <p:blipFill rotWithShape="1">
          <a:blip r:embed="rId5" cstate="print">
            <a:extLst>
              <a:ext uri="{28A0092B-C50C-407E-A947-70E740481C1C}">
                <a14:useLocalDpi xmlns:a14="http://schemas.microsoft.com/office/drawing/2010/main" xmlns="" val="0"/>
              </a:ext>
            </a:extLst>
          </a:blip>
          <a:srcRect l="8568"/>
          <a:stretch/>
        </p:blipFill>
        <p:spPr>
          <a:xfrm>
            <a:off x="6047715" y="1601788"/>
            <a:ext cx="3096285" cy="2266950"/>
          </a:xfrm>
          <a:prstGeom prst="rect">
            <a:avLst/>
          </a:prstGeom>
        </p:spPr>
      </p:pic>
      <p:pic>
        <p:nvPicPr>
          <p:cNvPr id="2" name="Image 1"/>
          <p:cNvPicPr>
            <a:picLocks noChangeAspect="1"/>
          </p:cNvPicPr>
          <p:nvPr/>
        </p:nvPicPr>
        <p:blipFill rotWithShape="1">
          <a:blip r:embed="rId6" cstate="print">
            <a:extLst>
              <a:ext uri="{28A0092B-C50C-407E-A947-70E740481C1C}">
                <a14:useLocalDpi xmlns:a14="http://schemas.microsoft.com/office/drawing/2010/main" xmlns="" val="0"/>
              </a:ext>
            </a:extLst>
          </a:blip>
          <a:srcRect r="9008"/>
          <a:stretch/>
        </p:blipFill>
        <p:spPr>
          <a:xfrm>
            <a:off x="6047715" y="3998912"/>
            <a:ext cx="3096285" cy="2268537"/>
          </a:xfrm>
          <a:prstGeom prst="rect">
            <a:avLst/>
          </a:prstGeom>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18456" y="1155701"/>
            <a:ext cx="3459957" cy="2306638"/>
          </a:xfrm>
          <a:prstGeom prst="rect">
            <a:avLst/>
          </a:prstGeom>
        </p:spPr>
      </p:pic>
      <p:pic>
        <p:nvPicPr>
          <p:cNvPr id="15363" name="Image 19" descr="Club-Marmara-Madina-chambre-familiale-004.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750" y="3789363"/>
            <a:ext cx="3459163" cy="230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Image 17" descr="CLUB-MARMARA-MADINA-CHAMBRE-FAMILIALE-006.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6750" y="1155700"/>
            <a:ext cx="3459163" cy="230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716463" y="3644900"/>
            <a:ext cx="4176712" cy="2862322"/>
          </a:xfrm>
          <a:prstGeom prst="rect">
            <a:avLst/>
          </a:prstGeom>
        </p:spPr>
        <p:txBody>
          <a:bodyPr>
            <a:spAutoFit/>
          </a:bodyPr>
          <a:lstStyle/>
          <a:p>
            <a:pPr fontAlgn="auto">
              <a:spcBef>
                <a:spcPts val="0"/>
              </a:spcBef>
              <a:spcAft>
                <a:spcPts val="0"/>
              </a:spcAft>
              <a:defRPr/>
            </a:pPr>
            <a:r>
              <a:rPr lang="fr-FR" sz="1200" b="1" dirty="0">
                <a:solidFill>
                  <a:srgbClr val="002060"/>
                </a:solidFill>
                <a:latin typeface="TUIType" pitchFamily="34" charset="0"/>
                <a:cs typeface="+mn-cs"/>
              </a:rPr>
              <a:t>Chambre </a:t>
            </a:r>
            <a:r>
              <a:rPr lang="fr-FR" sz="1200" b="1" dirty="0" smtClean="0">
                <a:solidFill>
                  <a:srgbClr val="002060"/>
                </a:solidFill>
                <a:latin typeface="TUIType" pitchFamily="34" charset="0"/>
                <a:cs typeface="+mn-cs"/>
              </a:rPr>
              <a:t>double </a:t>
            </a:r>
            <a:r>
              <a:rPr lang="fr-FR" sz="1200" dirty="0">
                <a:solidFill>
                  <a:srgbClr val="002060"/>
                </a:solidFill>
                <a:latin typeface="TUIType" pitchFamily="34" charset="0"/>
                <a:cs typeface="+mn-cs"/>
              </a:rPr>
              <a:t>(</a:t>
            </a:r>
            <a:r>
              <a:rPr lang="fr-FR" sz="1200" dirty="0" smtClean="0">
                <a:solidFill>
                  <a:srgbClr val="002060"/>
                </a:solidFill>
                <a:latin typeface="TUIType" pitchFamily="34" charset="0"/>
                <a:cs typeface="+mn-cs"/>
              </a:rPr>
              <a:t>30 </a:t>
            </a:r>
            <a:r>
              <a:rPr lang="fr-FR" sz="1200" dirty="0">
                <a:solidFill>
                  <a:srgbClr val="002060"/>
                </a:solidFill>
                <a:latin typeface="TUIType" pitchFamily="34" charset="0"/>
                <a:cs typeface="+mn-cs"/>
              </a:rPr>
              <a:t>m²) : </a:t>
            </a:r>
            <a:r>
              <a:rPr lang="fr-FR" sz="1200" dirty="0">
                <a:solidFill>
                  <a:srgbClr val="002060"/>
                </a:solidFill>
                <a:latin typeface="TUIType" pitchFamily="34" charset="0"/>
              </a:rPr>
              <a:t>agréable et spacieuse, </a:t>
            </a:r>
            <a:r>
              <a:rPr lang="fr-FR" sz="1200" dirty="0" smtClean="0">
                <a:solidFill>
                  <a:srgbClr val="002060"/>
                </a:solidFill>
                <a:latin typeface="TUIType" pitchFamily="34" charset="0"/>
              </a:rPr>
              <a:t>aménagée </a:t>
            </a:r>
            <a:r>
              <a:rPr lang="fr-FR" sz="1200" dirty="0">
                <a:solidFill>
                  <a:srgbClr val="002060"/>
                </a:solidFill>
                <a:latin typeface="TUIType" pitchFamily="34" charset="0"/>
              </a:rPr>
              <a:t>avec climatisation, téléphone, </a:t>
            </a:r>
            <a:r>
              <a:rPr lang="fr-FR" sz="1200" dirty="0" smtClean="0">
                <a:solidFill>
                  <a:srgbClr val="002060"/>
                </a:solidFill>
                <a:latin typeface="TUIType" pitchFamily="34" charset="0"/>
              </a:rPr>
              <a:t>télévision, mini-réfrigérateur</a:t>
            </a:r>
            <a:r>
              <a:rPr lang="fr-FR" sz="1200" dirty="0">
                <a:solidFill>
                  <a:srgbClr val="002060"/>
                </a:solidFill>
                <a:latin typeface="TUIType" pitchFamily="34" charset="0"/>
              </a:rPr>
              <a:t>, salle de douche avec sèche-cheveux, balcon ou terrasse. </a:t>
            </a:r>
            <a:r>
              <a:rPr lang="fr-FR" sz="1200" dirty="0" smtClean="0">
                <a:solidFill>
                  <a:srgbClr val="002060"/>
                </a:solidFill>
                <a:latin typeface="TUIType" pitchFamily="34" charset="0"/>
              </a:rPr>
              <a:t/>
            </a:r>
            <a:br>
              <a:rPr lang="fr-FR" sz="1200" dirty="0" smtClean="0">
                <a:solidFill>
                  <a:srgbClr val="002060"/>
                </a:solidFill>
                <a:latin typeface="TUIType" pitchFamily="34" charset="0"/>
              </a:rPr>
            </a:br>
            <a:r>
              <a:rPr lang="fr-FR" sz="1200" dirty="0" smtClean="0">
                <a:solidFill>
                  <a:srgbClr val="002060"/>
                </a:solidFill>
                <a:latin typeface="TUIType" pitchFamily="34" charset="0"/>
              </a:rPr>
              <a:t>Toutes </a:t>
            </a:r>
            <a:r>
              <a:rPr lang="fr-FR" sz="1200" dirty="0">
                <a:solidFill>
                  <a:srgbClr val="002060"/>
                </a:solidFill>
                <a:latin typeface="TUIType" pitchFamily="34" charset="0"/>
              </a:rPr>
              <a:t>les chambres avec petit coin salon. </a:t>
            </a:r>
            <a:r>
              <a:rPr lang="fr-FR" sz="1200" dirty="0" smtClean="0">
                <a:solidFill>
                  <a:srgbClr val="002060"/>
                </a:solidFill>
                <a:latin typeface="TUIType" pitchFamily="34" charset="0"/>
              </a:rPr>
              <a:t/>
            </a:r>
            <a:br>
              <a:rPr lang="fr-FR" sz="1200" dirty="0" smtClean="0">
                <a:solidFill>
                  <a:srgbClr val="002060"/>
                </a:solidFill>
                <a:latin typeface="TUIType" pitchFamily="34" charset="0"/>
              </a:rPr>
            </a:br>
            <a:r>
              <a:rPr lang="fr-FR" sz="1200" dirty="0" smtClean="0">
                <a:solidFill>
                  <a:srgbClr val="002060"/>
                </a:solidFill>
                <a:latin typeface="TUIType" pitchFamily="34" charset="0"/>
              </a:rPr>
              <a:t>Coffre-fort payant. </a:t>
            </a:r>
            <a:br>
              <a:rPr lang="fr-FR" sz="1200" dirty="0" smtClean="0">
                <a:solidFill>
                  <a:srgbClr val="002060"/>
                </a:solidFill>
                <a:latin typeface="TUIType" pitchFamily="34" charset="0"/>
              </a:rPr>
            </a:br>
            <a:r>
              <a:rPr lang="fr-FR" sz="1200" dirty="0" smtClean="0">
                <a:solidFill>
                  <a:srgbClr val="002060"/>
                </a:solidFill>
                <a:latin typeface="TUIType" pitchFamily="34" charset="0"/>
              </a:rPr>
              <a:t>Possibilité </a:t>
            </a:r>
            <a:r>
              <a:rPr lang="fr-FR" sz="1200" dirty="0">
                <a:solidFill>
                  <a:srgbClr val="002060"/>
                </a:solidFill>
                <a:latin typeface="TUIType" pitchFamily="34" charset="0"/>
              </a:rPr>
              <a:t>de lit suppl.</a:t>
            </a:r>
          </a:p>
          <a:p>
            <a:pPr fontAlgn="auto">
              <a:spcBef>
                <a:spcPts val="0"/>
              </a:spcBef>
              <a:spcAft>
                <a:spcPts val="0"/>
              </a:spcAft>
              <a:defRPr/>
            </a:pPr>
            <a:r>
              <a:rPr lang="fr-FR" sz="1200" dirty="0">
                <a:solidFill>
                  <a:srgbClr val="002060"/>
                </a:solidFill>
                <a:latin typeface="TUIType" pitchFamily="34" charset="0"/>
                <a:cs typeface="+mn-cs"/>
              </a:rPr>
              <a:t/>
            </a:r>
            <a:br>
              <a:rPr lang="fr-FR" sz="1200" dirty="0">
                <a:solidFill>
                  <a:srgbClr val="002060"/>
                </a:solidFill>
                <a:latin typeface="TUIType" pitchFamily="34" charset="0"/>
                <a:cs typeface="+mn-cs"/>
              </a:rPr>
            </a:br>
            <a:r>
              <a:rPr lang="fr-FR" sz="1200" b="1" dirty="0">
                <a:solidFill>
                  <a:srgbClr val="002060"/>
                </a:solidFill>
                <a:latin typeface="TUIType" pitchFamily="34" charset="0"/>
                <a:cs typeface="+mn-cs"/>
              </a:rPr>
              <a:t>Chambre quadruple </a:t>
            </a:r>
            <a:r>
              <a:rPr lang="fr-FR" sz="1200" dirty="0" smtClean="0">
                <a:solidFill>
                  <a:srgbClr val="002060"/>
                </a:solidFill>
                <a:latin typeface="TUIType" pitchFamily="34" charset="0"/>
                <a:cs typeface="+mn-cs"/>
              </a:rPr>
              <a:t>(46 </a:t>
            </a:r>
            <a:r>
              <a:rPr lang="fr-FR" sz="1200" dirty="0">
                <a:solidFill>
                  <a:srgbClr val="002060"/>
                </a:solidFill>
                <a:latin typeface="TUIType" pitchFamily="34" charset="0"/>
                <a:cs typeface="+mn-cs"/>
              </a:rPr>
              <a:t>m</a:t>
            </a:r>
            <a:r>
              <a:rPr lang="fr-FR" sz="1200" dirty="0">
                <a:solidFill>
                  <a:srgbClr val="002060"/>
                </a:solidFill>
                <a:latin typeface="TUIType" pitchFamily="34" charset="0"/>
              </a:rPr>
              <a:t>²) : plus spacieuse et aménagée de manière identique à la chambre double, avec un lit supplémentaire (jusqu’à 4 adultes).</a:t>
            </a:r>
          </a:p>
          <a:p>
            <a:pPr fontAlgn="auto">
              <a:spcBef>
                <a:spcPts val="0"/>
              </a:spcBef>
              <a:spcAft>
                <a:spcPts val="0"/>
              </a:spcAft>
              <a:defRPr/>
            </a:pPr>
            <a:endParaRPr lang="fr-FR" sz="1200" dirty="0">
              <a:solidFill>
                <a:srgbClr val="002060"/>
              </a:solidFill>
              <a:latin typeface="TUIType" pitchFamily="34" charset="0"/>
            </a:endParaRPr>
          </a:p>
          <a:p>
            <a:pPr fontAlgn="auto">
              <a:spcBef>
                <a:spcPts val="0"/>
              </a:spcBef>
              <a:spcAft>
                <a:spcPts val="0"/>
              </a:spcAft>
              <a:defRPr/>
            </a:pPr>
            <a:r>
              <a:rPr lang="fr-FR" sz="1200" b="1" dirty="0">
                <a:solidFill>
                  <a:srgbClr val="002060"/>
                </a:solidFill>
                <a:latin typeface="TUIType" pitchFamily="34" charset="0"/>
              </a:rPr>
              <a:t>Chambre communicante </a:t>
            </a:r>
            <a:r>
              <a:rPr lang="fr-FR" sz="1200" dirty="0" smtClean="0">
                <a:solidFill>
                  <a:srgbClr val="002060"/>
                </a:solidFill>
                <a:latin typeface="TUIType" pitchFamily="34" charset="0"/>
              </a:rPr>
              <a:t>(2 </a:t>
            </a:r>
            <a:r>
              <a:rPr lang="fr-FR" sz="1200" dirty="0">
                <a:solidFill>
                  <a:srgbClr val="002060"/>
                </a:solidFill>
                <a:latin typeface="TUIType" pitchFamily="34" charset="0"/>
              </a:rPr>
              <a:t>x 30 m²) : 2 chambres doubles avec une porte communicante.</a:t>
            </a:r>
          </a:p>
          <a:p>
            <a:pPr fontAlgn="auto">
              <a:spcBef>
                <a:spcPts val="0"/>
              </a:spcBef>
              <a:spcAft>
                <a:spcPts val="0"/>
              </a:spcAft>
              <a:defRPr/>
            </a:pPr>
            <a:endParaRPr lang="fr-FR" sz="1200" b="1" dirty="0">
              <a:solidFill>
                <a:srgbClr val="092A5E"/>
              </a:solidFill>
              <a:latin typeface="TUIType" panose="020C0604040202020203" pitchFamily="34" charset="0"/>
              <a:cs typeface="+mn-cs"/>
            </a:endParaRPr>
          </a:p>
          <a:p>
            <a:pPr fontAlgn="auto">
              <a:spcBef>
                <a:spcPts val="0"/>
              </a:spcBef>
              <a:spcAft>
                <a:spcPts val="0"/>
              </a:spcAft>
              <a:defRPr/>
            </a:pPr>
            <a:endParaRPr lang="fr-FR" sz="1200" b="1" dirty="0">
              <a:solidFill>
                <a:srgbClr val="092A5E"/>
              </a:solidFill>
              <a:latin typeface="TUIType" panose="020C0604040202020203" pitchFamily="34" charset="0"/>
              <a:cs typeface="+mn-cs"/>
            </a:endParaRPr>
          </a:p>
        </p:txBody>
      </p:sp>
      <p:sp>
        <p:nvSpPr>
          <p:cNvPr id="6" name="ZoneTexte 5"/>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595959"/>
                </a:solidFill>
                <a:latin typeface="TUIType"/>
                <a:ea typeface="ＭＳ Ｐゴシック" charset="-128"/>
              </a:rPr>
              <a:t>LES CHAMBRES</a:t>
            </a:r>
            <a:endParaRPr lang="fr-FR" sz="2000" dirty="0">
              <a:solidFill>
                <a:srgbClr val="595959"/>
              </a:solidFill>
              <a:latin typeface="TUIType"/>
              <a:ea typeface="ＭＳ Ｐゴシック" charset="-128"/>
            </a:endParaRPr>
          </a:p>
        </p:txBody>
      </p:sp>
      <p:sp>
        <p:nvSpPr>
          <p:cNvPr id="15367" name="ZoneTexte 6"/>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15368" name="Image 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674369" y="3111183"/>
            <a:ext cx="1659991" cy="215900"/>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a:latin typeface="TUIType" panose="020C0604040202020203" pitchFamily="34" charset="0"/>
              </a:rPr>
              <a:t>Chambre </a:t>
            </a:r>
            <a:r>
              <a:rPr lang="fr-FR" sz="1100" dirty="0" smtClean="0">
                <a:latin typeface="TUIType" panose="020C0604040202020203" pitchFamily="34" charset="0"/>
              </a:rPr>
              <a:t>double </a:t>
            </a:r>
            <a:endParaRPr lang="fr-FR" sz="1100" dirty="0">
              <a:latin typeface="TUIType" panose="020C0604040202020203" pitchFamily="34" charset="0"/>
            </a:endParaRPr>
          </a:p>
        </p:txBody>
      </p:sp>
      <p:sp>
        <p:nvSpPr>
          <p:cNvPr id="15" name="Rectangle 14"/>
          <p:cNvSpPr/>
          <p:nvPr/>
        </p:nvSpPr>
        <p:spPr>
          <a:xfrm>
            <a:off x="5018456" y="3115536"/>
            <a:ext cx="1534744" cy="215900"/>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smtClean="0">
                <a:latin typeface="TUIType" panose="020C0604040202020203" pitchFamily="34" charset="0"/>
              </a:rPr>
              <a:t>Le balcon</a:t>
            </a:r>
            <a:endParaRPr lang="fr-FR" sz="1100" dirty="0">
              <a:latin typeface="TUIType" panose="020C0604040202020203" pitchFamily="34" charset="0"/>
            </a:endParaRPr>
          </a:p>
        </p:txBody>
      </p:sp>
      <p:sp>
        <p:nvSpPr>
          <p:cNvPr id="16" name="Rectangle 15"/>
          <p:cNvSpPr/>
          <p:nvPr/>
        </p:nvSpPr>
        <p:spPr>
          <a:xfrm>
            <a:off x="671040" y="5744528"/>
            <a:ext cx="1655699" cy="215900"/>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a:latin typeface="TUIType" panose="020C0604040202020203" pitchFamily="34" charset="0"/>
              </a:rPr>
              <a:t>Chambre quadruple</a:t>
            </a:r>
          </a:p>
        </p:txBody>
      </p:sp>
      <p:pic>
        <p:nvPicPr>
          <p:cNvPr id="15372" name="Image 19"/>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43763" y="277813"/>
            <a:ext cx="666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219200"/>
            <a:ext cx="2916238" cy="2247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6" name="Rectangle 5"/>
          <p:cNvSpPr/>
          <p:nvPr/>
        </p:nvSpPr>
        <p:spPr>
          <a:xfrm>
            <a:off x="639763" y="4137025"/>
            <a:ext cx="3590925" cy="2123658"/>
          </a:xfrm>
          <a:prstGeom prst="rect">
            <a:avLst/>
          </a:prstGeom>
        </p:spPr>
        <p:txBody>
          <a:bodyPr>
            <a:spAutoFit/>
          </a:bodyPr>
          <a:lstStyle/>
          <a:p>
            <a:pPr fontAlgn="auto">
              <a:spcBef>
                <a:spcPts val="0"/>
              </a:spcBef>
              <a:spcAft>
                <a:spcPts val="0"/>
              </a:spcAft>
              <a:defRPr/>
            </a:pPr>
            <a:r>
              <a:rPr lang="fr-FR" sz="1200" dirty="0">
                <a:solidFill>
                  <a:srgbClr val="092A5E"/>
                </a:solidFill>
                <a:latin typeface="TUIType" panose="020C0604040202020203" pitchFamily="34" charset="0"/>
                <a:cs typeface="+mn-cs"/>
              </a:rPr>
              <a:t>Restaurant principal intérieur avec une partie en terrasse</a:t>
            </a:r>
          </a:p>
          <a:p>
            <a:pPr fontAlgn="auto">
              <a:spcBef>
                <a:spcPts val="0"/>
              </a:spcBef>
              <a:spcAft>
                <a:spcPts val="0"/>
              </a:spcAft>
              <a:defRPr/>
            </a:pPr>
            <a:endParaRPr lang="fr-FR" sz="1200" dirty="0">
              <a:solidFill>
                <a:srgbClr val="092A5E"/>
              </a:solidFill>
              <a:latin typeface="TUIType" panose="020C0604040202020203" pitchFamily="34" charset="0"/>
              <a:cs typeface="+mn-cs"/>
            </a:endParaRPr>
          </a:p>
          <a:p>
            <a:pPr fontAlgn="auto">
              <a:spcBef>
                <a:spcPts val="0"/>
              </a:spcBef>
              <a:spcAft>
                <a:spcPts val="0"/>
              </a:spcAft>
              <a:defRPr/>
            </a:pPr>
            <a:r>
              <a:rPr lang="fr-FR" sz="1200" dirty="0">
                <a:solidFill>
                  <a:srgbClr val="092A5E"/>
                </a:solidFill>
                <a:latin typeface="TUIType" panose="020C0604040202020203" pitchFamily="34" charset="0"/>
                <a:cs typeface="+mn-cs"/>
              </a:rPr>
              <a:t>2 restaurants à la carte </a:t>
            </a:r>
            <a:r>
              <a:rPr lang="fr-FR" sz="1200" dirty="0" smtClean="0">
                <a:solidFill>
                  <a:srgbClr val="092A5E"/>
                </a:solidFill>
                <a:latin typeface="TUIType" panose="020C0604040202020203" pitchFamily="34" charset="0"/>
                <a:cs typeface="+mn-cs"/>
              </a:rPr>
              <a:t>(payants) dont </a:t>
            </a:r>
            <a:r>
              <a:rPr lang="fr-FR" sz="1200" dirty="0">
                <a:solidFill>
                  <a:srgbClr val="092A5E"/>
                </a:solidFill>
                <a:latin typeface="TUIType" panose="020C0604040202020203" pitchFamily="34" charset="0"/>
                <a:cs typeface="+mn-cs"/>
              </a:rPr>
              <a:t>1 dans l’espace zen </a:t>
            </a:r>
            <a:r>
              <a:rPr lang="fr-FR" sz="1200" dirty="0" smtClean="0">
                <a:solidFill>
                  <a:srgbClr val="092A5E"/>
                </a:solidFill>
                <a:latin typeface="TUIType" panose="020C0604040202020203" pitchFamily="34" charset="0"/>
                <a:cs typeface="+mn-cs"/>
              </a:rPr>
              <a:t>Mango </a:t>
            </a:r>
            <a:endParaRPr lang="fr-FR" sz="1200" dirty="0">
              <a:solidFill>
                <a:srgbClr val="092A5E"/>
              </a:solidFill>
              <a:latin typeface="TUIType" panose="020C0604040202020203" pitchFamily="34" charset="0"/>
              <a:cs typeface="+mn-cs"/>
            </a:endParaRPr>
          </a:p>
          <a:p>
            <a:pPr fontAlgn="auto">
              <a:spcBef>
                <a:spcPts val="0"/>
              </a:spcBef>
              <a:spcAft>
                <a:spcPts val="0"/>
              </a:spcAft>
              <a:defRPr/>
            </a:pPr>
            <a:endParaRPr lang="fr-FR" sz="1200" dirty="0">
              <a:solidFill>
                <a:srgbClr val="092A5E"/>
              </a:solidFill>
              <a:latin typeface="TUIType" panose="020C0604040202020203" pitchFamily="34" charset="0"/>
              <a:cs typeface="+mn-cs"/>
            </a:endParaRPr>
          </a:p>
          <a:p>
            <a:pPr fontAlgn="auto">
              <a:spcBef>
                <a:spcPts val="0"/>
              </a:spcBef>
              <a:spcAft>
                <a:spcPts val="0"/>
              </a:spcAft>
              <a:defRPr/>
            </a:pPr>
            <a:r>
              <a:rPr lang="fr-FR" sz="1200" dirty="0" smtClean="0">
                <a:solidFill>
                  <a:srgbClr val="092A5E"/>
                </a:solidFill>
                <a:latin typeface="TUIType" panose="020C0604040202020203" pitchFamily="34" charset="0"/>
                <a:cs typeface="+mn-cs"/>
              </a:rPr>
              <a:t>2 bars dont 1 snack et un </a:t>
            </a:r>
            <a:r>
              <a:rPr lang="fr-FR" sz="1200" dirty="0">
                <a:solidFill>
                  <a:srgbClr val="092A5E"/>
                </a:solidFill>
                <a:latin typeface="TUIType" panose="020C0604040202020203" pitchFamily="34" charset="0"/>
                <a:cs typeface="+mn-cs"/>
              </a:rPr>
              <a:t>café maure</a:t>
            </a:r>
          </a:p>
          <a:p>
            <a:pPr fontAlgn="auto">
              <a:spcBef>
                <a:spcPts val="0"/>
              </a:spcBef>
              <a:spcAft>
                <a:spcPts val="0"/>
              </a:spcAft>
              <a:defRPr/>
            </a:pPr>
            <a:endParaRPr lang="fr-FR" sz="1200" dirty="0">
              <a:solidFill>
                <a:srgbClr val="092A5E"/>
              </a:solidFill>
              <a:latin typeface="TUIType" panose="020C0604040202020203" pitchFamily="34" charset="0"/>
              <a:cs typeface="+mn-cs"/>
            </a:endParaRPr>
          </a:p>
          <a:p>
            <a:pPr fontAlgn="auto">
              <a:spcBef>
                <a:spcPts val="0"/>
              </a:spcBef>
              <a:spcAft>
                <a:spcPts val="0"/>
              </a:spcAft>
              <a:defRPr/>
            </a:pPr>
            <a:endParaRPr lang="fr-FR" sz="1200" dirty="0">
              <a:solidFill>
                <a:srgbClr val="092A5E"/>
              </a:solidFill>
              <a:latin typeface="TUIType" panose="020C0604040202020203" pitchFamily="34" charset="0"/>
              <a:cs typeface="+mn-cs"/>
            </a:endParaRPr>
          </a:p>
          <a:p>
            <a:pPr fontAlgn="auto">
              <a:spcBef>
                <a:spcPts val="0"/>
              </a:spcBef>
              <a:spcAft>
                <a:spcPts val="0"/>
              </a:spcAft>
              <a:defRPr/>
            </a:pPr>
            <a:endParaRPr lang="fr-FR" sz="1200" dirty="0">
              <a:solidFill>
                <a:srgbClr val="092A5E"/>
              </a:solidFill>
              <a:latin typeface="TUIType" panose="020C0604040202020203" pitchFamily="34" charset="0"/>
              <a:cs typeface="+mn-cs"/>
            </a:endParaRPr>
          </a:p>
          <a:p>
            <a:pPr marL="285750" indent="-285750" fontAlgn="auto">
              <a:spcBef>
                <a:spcPts val="0"/>
              </a:spcBef>
              <a:spcAft>
                <a:spcPts val="0"/>
              </a:spcAft>
              <a:buFont typeface="Arial" panose="020B0604020202020204" pitchFamily="34" charset="0"/>
              <a:buChar char="•"/>
              <a:defRPr/>
            </a:pPr>
            <a:endParaRPr lang="fr-FR" sz="1200" dirty="0">
              <a:solidFill>
                <a:srgbClr val="092A5E"/>
              </a:solidFill>
              <a:latin typeface="TUIType" panose="020C0604040202020203" pitchFamily="34" charset="0"/>
              <a:cs typeface="+mn-cs"/>
            </a:endParaRPr>
          </a:p>
          <a:p>
            <a:pPr fontAlgn="auto">
              <a:spcBef>
                <a:spcPts val="0"/>
              </a:spcBef>
              <a:spcAft>
                <a:spcPts val="0"/>
              </a:spcAft>
              <a:defRPr/>
            </a:pPr>
            <a:endParaRPr lang="fr-FR" sz="1200" dirty="0">
              <a:solidFill>
                <a:srgbClr val="092A5E"/>
              </a:solidFill>
              <a:latin typeface="TUIType" panose="020C0604040202020203" pitchFamily="34" charset="0"/>
              <a:cs typeface="+mn-cs"/>
            </a:endParaRPr>
          </a:p>
        </p:txBody>
      </p:sp>
      <p:sp>
        <p:nvSpPr>
          <p:cNvPr id="5" name="ZoneTexte 4"/>
          <p:cNvSpPr txBox="1"/>
          <p:nvPr/>
        </p:nvSpPr>
        <p:spPr>
          <a:xfrm>
            <a:off x="269875" y="319088"/>
            <a:ext cx="3960813" cy="293687"/>
          </a:xfrm>
          <a:prstGeom prst="rect">
            <a:avLst/>
          </a:prstGeom>
          <a:noFill/>
        </p:spPr>
        <p:txBody>
          <a:bodyPr>
            <a:spAutoFit/>
          </a:bodyPr>
          <a:lstStyle/>
          <a:p>
            <a:pPr defTabSz="1204913">
              <a:lnSpc>
                <a:spcPts val="1500"/>
              </a:lnSpc>
              <a:defRPr/>
            </a:pPr>
            <a:r>
              <a:rPr lang="fr-FR" sz="2000" cap="all" dirty="0">
                <a:solidFill>
                  <a:srgbClr val="092A5E"/>
                </a:solidFill>
                <a:latin typeface="TUIType"/>
                <a:ea typeface="ＭＳ Ｐゴシック" charset="-128"/>
              </a:rPr>
              <a:t>LA RESTAURATION</a:t>
            </a:r>
            <a:endParaRPr lang="fr-FR" sz="2000" dirty="0">
              <a:solidFill>
                <a:srgbClr val="092A5E"/>
              </a:solidFill>
              <a:latin typeface="TUIType"/>
              <a:ea typeface="ＭＳ Ｐゴシック" charset="-128"/>
            </a:endParaRPr>
          </a:p>
        </p:txBody>
      </p:sp>
      <p:sp>
        <p:nvSpPr>
          <p:cNvPr id="16389" name="ZoneTexte 6"/>
          <p:cNvSpPr txBox="1">
            <a:spLocks noChangeArrowheads="1"/>
          </p:cNvSpPr>
          <p:nvPr/>
        </p:nvSpPr>
        <p:spPr bwMode="auto">
          <a:xfrm>
            <a:off x="0" y="287338"/>
            <a:ext cx="252413" cy="252412"/>
          </a:xfrm>
          <a:prstGeom prst="rect">
            <a:avLst/>
          </a:prstGeom>
          <a:solidFill>
            <a:srgbClr val="15A3A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04913" eaLnBrk="0" hangingPunct="0">
              <a:defRPr>
                <a:solidFill>
                  <a:schemeClr val="tx1"/>
                </a:solidFill>
                <a:latin typeface="Arial" panose="020B0604020202020204" pitchFamily="34" charset="0"/>
                <a:cs typeface="Arial" panose="020B0604020202020204" pitchFamily="34" charset="0"/>
              </a:defRPr>
            </a:lvl1pPr>
            <a:lvl2pPr marL="742950" indent="-285750" defTabSz="1204913" eaLnBrk="0" hangingPunct="0">
              <a:defRPr>
                <a:solidFill>
                  <a:schemeClr val="tx1"/>
                </a:solidFill>
                <a:latin typeface="Arial" panose="020B0604020202020204" pitchFamily="34" charset="0"/>
                <a:cs typeface="Arial" panose="020B0604020202020204" pitchFamily="34" charset="0"/>
              </a:defRPr>
            </a:lvl2pPr>
            <a:lvl3pPr marL="1143000" indent="-228600" defTabSz="1204913" eaLnBrk="0" hangingPunct="0">
              <a:defRPr>
                <a:solidFill>
                  <a:schemeClr val="tx1"/>
                </a:solidFill>
                <a:latin typeface="Arial" panose="020B0604020202020204" pitchFamily="34" charset="0"/>
                <a:cs typeface="Arial" panose="020B0604020202020204" pitchFamily="34" charset="0"/>
              </a:defRPr>
            </a:lvl3pPr>
            <a:lvl4pPr marL="1600200" indent="-228600" defTabSz="1204913" eaLnBrk="0" hangingPunct="0">
              <a:defRPr>
                <a:solidFill>
                  <a:schemeClr val="tx1"/>
                </a:solidFill>
                <a:latin typeface="Arial" panose="020B0604020202020204" pitchFamily="34" charset="0"/>
                <a:cs typeface="Arial" panose="020B0604020202020204" pitchFamily="34" charset="0"/>
              </a:defRPr>
            </a:lvl4pPr>
            <a:lvl5pPr marL="2057400" indent="-228600" defTabSz="1204913" eaLnBrk="0" hangingPunct="0">
              <a:defRPr>
                <a:solidFill>
                  <a:schemeClr val="tx1"/>
                </a:solidFill>
                <a:latin typeface="Arial" panose="020B0604020202020204" pitchFamily="34" charset="0"/>
                <a:cs typeface="Arial" panose="020B0604020202020204" pitchFamily="34" charset="0"/>
              </a:defRPr>
            </a:lvl5pPr>
            <a:lvl6pPr marL="25146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049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500"/>
              </a:lnSpc>
            </a:pPr>
            <a:endParaRPr lang="fr-FR" altLang="fr-FR" sz="1400" dirty="0">
              <a:solidFill>
                <a:srgbClr val="7F7F7F"/>
              </a:solidFill>
              <a:latin typeface="Arial Narrow" panose="020B0606020202030204" pitchFamily="34" charset="0"/>
              <a:ea typeface="MS PGothic" panose="020B0600070205080204" pitchFamily="34" charset="-128"/>
            </a:endParaRPr>
          </a:p>
        </p:txBody>
      </p:sp>
      <p:pic>
        <p:nvPicPr>
          <p:cNvPr id="16390" name="Image 9"/>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32763" y="252413"/>
            <a:ext cx="72072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ZoneTexte 10"/>
          <p:cNvSpPr txBox="1"/>
          <p:nvPr/>
        </p:nvSpPr>
        <p:spPr>
          <a:xfrm>
            <a:off x="4892675" y="4137025"/>
            <a:ext cx="3600450" cy="2400300"/>
          </a:xfrm>
          <a:prstGeom prst="rect">
            <a:avLst/>
          </a:prstGeom>
          <a:noFill/>
        </p:spPr>
        <p:txBody>
          <a:bodyPr>
            <a:spAutoFit/>
          </a:bodyPr>
          <a:lstStyle/>
          <a:p>
            <a:pPr marL="285750" indent="-285750" fontAlgn="auto">
              <a:spcBef>
                <a:spcPts val="0"/>
              </a:spcBef>
              <a:spcAft>
                <a:spcPts val="0"/>
              </a:spcAft>
              <a:buFont typeface="Arial" panose="020B0604020202020204" pitchFamily="34" charset="0"/>
              <a:buChar char="•"/>
              <a:defRPr/>
            </a:pPr>
            <a:r>
              <a:rPr lang="fr-FR" sz="1200" dirty="0">
                <a:solidFill>
                  <a:srgbClr val="092A5E"/>
                </a:solidFill>
                <a:latin typeface="TUIType" panose="020C0604040202020203" pitchFamily="34" charset="0"/>
                <a:cs typeface="+mn-cs"/>
              </a:rPr>
              <a:t>Repas buffet varié à volonté : cuisine internationale et locale, buffet à thème, show cooking, snack…</a:t>
            </a:r>
          </a:p>
          <a:p>
            <a:pPr marL="285750" indent="-285750" fontAlgn="auto">
              <a:spcBef>
                <a:spcPts val="0"/>
              </a:spcBef>
              <a:spcAft>
                <a:spcPts val="0"/>
              </a:spcAft>
              <a:buFont typeface="Arial" panose="020B0604020202020204" pitchFamily="34" charset="0"/>
              <a:buChar char="•"/>
              <a:defRPr/>
            </a:pPr>
            <a:endParaRPr lang="fr-FR" sz="1200" dirty="0">
              <a:solidFill>
                <a:srgbClr val="092A5E"/>
              </a:solidFill>
              <a:latin typeface="TUIType" panose="020C0604040202020203" pitchFamily="34" charset="0"/>
              <a:cs typeface="+mn-cs"/>
            </a:endParaRPr>
          </a:p>
          <a:p>
            <a:pPr marL="285750" indent="-285750" fontAlgn="auto">
              <a:spcBef>
                <a:spcPts val="0"/>
              </a:spcBef>
              <a:spcAft>
                <a:spcPts val="0"/>
              </a:spcAft>
              <a:buFont typeface="Arial" panose="020B0604020202020204" pitchFamily="34" charset="0"/>
              <a:buChar char="•"/>
              <a:defRPr/>
            </a:pPr>
            <a:r>
              <a:rPr lang="fr-FR" sz="1200" dirty="0">
                <a:solidFill>
                  <a:srgbClr val="092A5E"/>
                </a:solidFill>
                <a:latin typeface="TUIType" panose="020C0604040202020203" pitchFamily="34" charset="0"/>
                <a:cs typeface="+mn-cs"/>
              </a:rPr>
              <a:t>Goûter avec une gourmandise à volonté</a:t>
            </a:r>
          </a:p>
          <a:p>
            <a:pPr marL="285750" indent="-285750" fontAlgn="auto">
              <a:spcBef>
                <a:spcPts val="0"/>
              </a:spcBef>
              <a:spcAft>
                <a:spcPts val="0"/>
              </a:spcAft>
              <a:buFont typeface="Arial" panose="020B0604020202020204" pitchFamily="34" charset="0"/>
              <a:buChar char="•"/>
              <a:defRPr/>
            </a:pPr>
            <a:endParaRPr lang="fr-FR" sz="1200" dirty="0">
              <a:solidFill>
                <a:srgbClr val="092A5E"/>
              </a:solidFill>
              <a:latin typeface="TUIType" panose="020C0604040202020203" pitchFamily="34" charset="0"/>
              <a:cs typeface="+mn-cs"/>
            </a:endParaRPr>
          </a:p>
          <a:p>
            <a:pPr marL="285750" indent="-285750" fontAlgn="auto">
              <a:spcBef>
                <a:spcPts val="0"/>
              </a:spcBef>
              <a:spcAft>
                <a:spcPts val="0"/>
              </a:spcAft>
              <a:buFont typeface="Arial" panose="020B0604020202020204" pitchFamily="34" charset="0"/>
              <a:buChar char="•"/>
              <a:defRPr/>
            </a:pPr>
            <a:r>
              <a:rPr lang="fr-FR" sz="1200" dirty="0">
                <a:solidFill>
                  <a:srgbClr val="092A5E"/>
                </a:solidFill>
                <a:latin typeface="TUIType" panose="020C0604040202020203" pitchFamily="34" charset="0"/>
                <a:cs typeface="+mn-cs"/>
              </a:rPr>
              <a:t>Boissons locales à volonté de 10h00 à 23h00 : vin, bière, jus de fruits, soda, café, thé, eau… alcool local, Gin, Vodka, Whisky</a:t>
            </a:r>
            <a:br>
              <a:rPr lang="fr-FR" sz="1200" dirty="0">
                <a:solidFill>
                  <a:srgbClr val="092A5E"/>
                </a:solidFill>
                <a:latin typeface="TUIType" panose="020C0604040202020203" pitchFamily="34" charset="0"/>
                <a:cs typeface="+mn-cs"/>
              </a:rPr>
            </a:br>
            <a:r>
              <a:rPr lang="fr-FR" sz="1200" dirty="0">
                <a:solidFill>
                  <a:srgbClr val="092A5E"/>
                </a:solidFill>
                <a:latin typeface="TUIType" panose="020C0604040202020203" pitchFamily="34" charset="0"/>
                <a:cs typeface="+mn-cs"/>
              </a:rPr>
              <a:t>2 choix de cocktail du jour à volonté</a:t>
            </a:r>
          </a:p>
          <a:p>
            <a:pPr marL="285750" indent="-285750" fontAlgn="auto">
              <a:spcBef>
                <a:spcPts val="0"/>
              </a:spcBef>
              <a:spcAft>
                <a:spcPts val="0"/>
              </a:spcAft>
              <a:buFont typeface="Arial" panose="020B0604020202020204" pitchFamily="34" charset="0"/>
              <a:buChar char="•"/>
              <a:defRPr/>
            </a:pPr>
            <a:endParaRPr lang="fr-FR" sz="1200" dirty="0">
              <a:solidFill>
                <a:srgbClr val="092A5E"/>
              </a:solidFill>
              <a:latin typeface="TUIType" panose="020C0604040202020203" pitchFamily="34" charset="0"/>
              <a:cs typeface="+mn-cs"/>
            </a:endParaRPr>
          </a:p>
          <a:p>
            <a:pPr marL="285750" indent="-285750" fontAlgn="auto">
              <a:spcBef>
                <a:spcPts val="0"/>
              </a:spcBef>
              <a:spcAft>
                <a:spcPts val="0"/>
              </a:spcAft>
              <a:buFont typeface="Arial" panose="020B0604020202020204" pitchFamily="34" charset="0"/>
              <a:buChar char="•"/>
              <a:defRPr/>
            </a:pPr>
            <a:endParaRPr lang="fr-FR" sz="1200" dirty="0">
              <a:solidFill>
                <a:srgbClr val="092A5E"/>
              </a:solidFill>
              <a:latin typeface="TUIType" panose="020C0604040202020203" pitchFamily="34" charset="0"/>
              <a:cs typeface="+mn-cs"/>
            </a:endParaRPr>
          </a:p>
          <a:p>
            <a:pPr fontAlgn="auto">
              <a:spcBef>
                <a:spcPts val="0"/>
              </a:spcBef>
              <a:spcAft>
                <a:spcPts val="0"/>
              </a:spcAft>
              <a:defRPr/>
            </a:pPr>
            <a:endParaRPr lang="fr-FR" dirty="0">
              <a:latin typeface="+mn-lt"/>
              <a:cs typeface="+mn-cs"/>
            </a:endParaRPr>
          </a:p>
        </p:txBody>
      </p:sp>
      <p:sp>
        <p:nvSpPr>
          <p:cNvPr id="16392" name="ZoneTexte 11"/>
          <p:cNvSpPr txBox="1">
            <a:spLocks noChangeArrowheads="1"/>
          </p:cNvSpPr>
          <p:nvPr/>
        </p:nvSpPr>
        <p:spPr bwMode="auto">
          <a:xfrm>
            <a:off x="2987675" y="3644900"/>
            <a:ext cx="3194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dirty="0">
                <a:solidFill>
                  <a:srgbClr val="092A5E"/>
                </a:solidFill>
                <a:latin typeface="Calibri" panose="020F0502020204030204" pitchFamily="34" charset="0"/>
              </a:rPr>
              <a:t>VOTRE FORMULE TOUT INCLUS </a:t>
            </a:r>
          </a:p>
        </p:txBody>
      </p:sp>
      <p:pic>
        <p:nvPicPr>
          <p:cNvPr id="16394" name="Image 15"/>
          <p:cNvPicPr>
            <a:picLocks noChangeAspect="1"/>
          </p:cNvPicPr>
          <p:nvPr/>
        </p:nvPicPr>
        <p:blipFill>
          <a:blip r:embed="rId3" cstate="print">
            <a:extLst>
              <a:ext uri="{28A0092B-C50C-407E-A947-70E740481C1C}">
                <a14:useLocalDpi xmlns:a14="http://schemas.microsoft.com/office/drawing/2010/main" xmlns="" val="0"/>
              </a:ext>
            </a:extLst>
          </a:blip>
          <a:srcRect l="25978" t="70020" r="25977" b="13966"/>
          <a:stretch>
            <a:fillRect/>
          </a:stretch>
        </p:blipFill>
        <p:spPr bwMode="auto">
          <a:xfrm>
            <a:off x="6086475" y="3711575"/>
            <a:ext cx="73025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p:nvSpPr>
        <p:spPr>
          <a:xfrm>
            <a:off x="3093719" y="1219200"/>
            <a:ext cx="2925763" cy="22431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Avec des clients si possible</a:t>
            </a:r>
          </a:p>
        </p:txBody>
      </p:sp>
      <p:sp>
        <p:nvSpPr>
          <p:cNvPr id="21" name="Rectangle 20"/>
          <p:cNvSpPr/>
          <p:nvPr/>
        </p:nvSpPr>
        <p:spPr>
          <a:xfrm>
            <a:off x="6119813" y="1214438"/>
            <a:ext cx="3024187" cy="2247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Autre restaurant </a:t>
            </a:r>
          </a:p>
          <a:p>
            <a:pPr algn="ctr" fontAlgn="auto">
              <a:spcBef>
                <a:spcPts val="0"/>
              </a:spcBef>
              <a:spcAft>
                <a:spcPts val="0"/>
              </a:spcAft>
              <a:defRPr/>
            </a:pPr>
            <a:r>
              <a:rPr lang="fr-FR" dirty="0"/>
              <a:t>Ou buffets</a:t>
            </a:r>
          </a:p>
        </p:txBody>
      </p:sp>
      <p:pic>
        <p:nvPicPr>
          <p:cNvPr id="16397" name="Image 1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43763" y="277813"/>
            <a:ext cx="666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8" name="Image 15" descr="Club-Marmara-Madina-restaurant-027.jpg"/>
          <p:cNvPicPr>
            <a:picLocks noChangeAspect="1"/>
          </p:cNvPicPr>
          <p:nvPr/>
        </p:nvPicPr>
        <p:blipFill>
          <a:blip r:embed="rId5" cstate="print">
            <a:extLst>
              <a:ext uri="{28A0092B-C50C-407E-A947-70E740481C1C}">
                <a14:useLocalDpi xmlns:a14="http://schemas.microsoft.com/office/drawing/2010/main" xmlns="" val="0"/>
              </a:ext>
            </a:extLst>
          </a:blip>
          <a:srcRect l="9238" r="3757"/>
          <a:stretch>
            <a:fillRect/>
          </a:stretch>
        </p:blipFill>
        <p:spPr bwMode="auto">
          <a:xfrm>
            <a:off x="-1075" y="1219200"/>
            <a:ext cx="2916238" cy="2243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0" name="Image 18" descr="Club-Marmara-Madina-restaurant-017.jpg"/>
          <p:cNvPicPr>
            <a:picLocks noChangeAspect="1"/>
          </p:cNvPicPr>
          <p:nvPr/>
        </p:nvPicPr>
        <p:blipFill>
          <a:blip r:embed="rId6" cstate="print">
            <a:extLst>
              <a:ext uri="{28A0092B-C50C-407E-A947-70E740481C1C}">
                <a14:useLocalDpi xmlns:a14="http://schemas.microsoft.com/office/drawing/2010/main" xmlns="" val="0"/>
              </a:ext>
            </a:extLst>
          </a:blip>
          <a:srcRect l="7362"/>
          <a:stretch>
            <a:fillRect/>
          </a:stretch>
        </p:blipFill>
        <p:spPr bwMode="auto">
          <a:xfrm>
            <a:off x="6119813" y="1214438"/>
            <a:ext cx="3024187" cy="225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age 1"/>
          <p:cNvPicPr>
            <a:picLocks noChangeAspect="1"/>
          </p:cNvPicPr>
          <p:nvPr/>
        </p:nvPicPr>
        <p:blipFill rotWithShape="1">
          <a:blip r:embed="rId7" cstate="print">
            <a:extLst>
              <a:ext uri="{28A0092B-C50C-407E-A947-70E740481C1C}">
                <a14:useLocalDpi xmlns:a14="http://schemas.microsoft.com/office/drawing/2010/main" xmlns="" val="0"/>
              </a:ext>
            </a:extLst>
          </a:blip>
          <a:srcRect r="10269"/>
          <a:stretch/>
        </p:blipFill>
        <p:spPr>
          <a:xfrm>
            <a:off x="3007542" y="1214438"/>
            <a:ext cx="3019199" cy="2247900"/>
          </a:xfrm>
          <a:prstGeom prst="rect">
            <a:avLst/>
          </a:prstGeom>
        </p:spPr>
      </p:pic>
      <p:sp>
        <p:nvSpPr>
          <p:cNvPr id="14" name="Rectangle 13"/>
          <p:cNvSpPr/>
          <p:nvPr/>
        </p:nvSpPr>
        <p:spPr>
          <a:xfrm>
            <a:off x="-1" y="3118747"/>
            <a:ext cx="1978925" cy="215900"/>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a:latin typeface="TUIType" panose="020C0604040202020203" pitchFamily="34" charset="0"/>
              </a:rPr>
              <a:t>Restaurant principal</a:t>
            </a:r>
          </a:p>
        </p:txBody>
      </p:sp>
      <p:sp>
        <p:nvSpPr>
          <p:cNvPr id="19" name="Rectangle 18"/>
          <p:cNvSpPr/>
          <p:nvPr/>
        </p:nvSpPr>
        <p:spPr>
          <a:xfrm>
            <a:off x="6119813" y="3122874"/>
            <a:ext cx="2373312" cy="211773"/>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smtClean="0">
                <a:latin typeface="TUIType" panose="020C0604040202020203" pitchFamily="34" charset="0"/>
              </a:rPr>
              <a:t>La terrasse du restaurant </a:t>
            </a:r>
            <a:r>
              <a:rPr lang="fr-FR" sz="1100" dirty="0">
                <a:latin typeface="TUIType" panose="020C0604040202020203" pitchFamily="34" charset="0"/>
              </a:rPr>
              <a:t>principal</a:t>
            </a:r>
          </a:p>
        </p:txBody>
      </p:sp>
      <p:sp>
        <p:nvSpPr>
          <p:cNvPr id="20" name="Rectangle 19"/>
          <p:cNvSpPr/>
          <p:nvPr/>
        </p:nvSpPr>
        <p:spPr>
          <a:xfrm>
            <a:off x="3009460" y="3122874"/>
            <a:ext cx="1403350" cy="215900"/>
          </a:xfrm>
          <a:prstGeom prst="rect">
            <a:avLst/>
          </a:prstGeom>
          <a:solidFill>
            <a:srgbClr val="092A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100" dirty="0" smtClean="0">
                <a:latin typeface="TUIType" panose="020C0604040202020203" pitchFamily="34" charset="0"/>
              </a:rPr>
              <a:t>Le bar piscine</a:t>
            </a:r>
            <a:endParaRPr lang="fr-FR" sz="1100" dirty="0">
              <a:latin typeface="TUIType" panose="020C0604040202020203" pitchFamily="34" charset="0"/>
            </a:endParaRPr>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3667</TotalTime>
  <Words>1385</Words>
  <Application>Microsoft Office PowerPoint</Application>
  <PresentationFormat>Affichage à l'écran (4:3)</PresentationFormat>
  <Paragraphs>320</Paragraphs>
  <Slides>17</Slides>
  <Notes>3</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helpdesk</dc:creator>
  <cp:lastModifiedBy>Dick</cp:lastModifiedBy>
  <cp:revision>233</cp:revision>
  <dcterms:created xsi:type="dcterms:W3CDTF">2019-01-21T09:22:45Z</dcterms:created>
  <dcterms:modified xsi:type="dcterms:W3CDTF">2019-12-01T18:36:00Z</dcterms:modified>
</cp:coreProperties>
</file>